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4" r:id="rId4"/>
    <p:sldId id="258" r:id="rId5"/>
    <p:sldId id="259" r:id="rId6"/>
    <p:sldId id="265" r:id="rId7"/>
    <p:sldId id="261" r:id="rId8"/>
    <p:sldId id="260"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6" autoAdjust="0"/>
    <p:restoredTop sz="93233"/>
  </p:normalViewPr>
  <p:slideViewPr>
    <p:cSldViewPr>
      <p:cViewPr varScale="1">
        <p:scale>
          <a:sx n="57" d="100"/>
          <a:sy n="57" d="100"/>
        </p:scale>
        <p:origin x="952"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F4EE4-E7BA-483C-BDB0-1778390C494C}" type="datetimeFigureOut">
              <a:rPr lang="en-US" smtClean="0"/>
              <a:pPr/>
              <a:t>9/19/18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7DC51-3807-4638-995F-0EC096B15D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7DC51-3807-4638-995F-0EC096B15D3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88BCC9C-6C59-4F10-818B-0F11F2847C6C}"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BCC9C-6C59-4F10-818B-0F11F2847C6C}"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8BCC9C-6C59-4F10-818B-0F11F2847C6C}"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BCC9C-6C59-4F10-818B-0F11F2847C6C}"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0C599DA8-165E-4DBA-9991-324B24B5D98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BCC9C-6C59-4F10-818B-0F11F2847C6C}"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C599DA8-165E-4DBA-9991-324B24B5D987}" type="datetimeFigureOut">
              <a:rPr lang="en-US" smtClean="0"/>
              <a:pPr/>
              <a:t>9/19/18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88BCC9C-6C59-4F10-818B-0F11F2847C6C}"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52400"/>
            <a:ext cx="7406640" cy="1472184"/>
          </a:xfrm>
        </p:spPr>
        <p:txBody>
          <a:bodyPr/>
          <a:lstStyle/>
          <a:p>
            <a:r>
              <a:rPr lang="en-US" u="sng" dirty="0">
                <a:effectLst>
                  <a:outerShdw blurRad="38100" dist="38100" dir="2700000" algn="tl">
                    <a:srgbClr val="000000">
                      <a:alpha val="43137"/>
                    </a:srgbClr>
                  </a:outerShdw>
                </a:effectLst>
              </a:rPr>
              <a:t>Food Deserts in Baltimore City</a:t>
            </a:r>
          </a:p>
        </p:txBody>
      </p:sp>
      <p:sp>
        <p:nvSpPr>
          <p:cNvPr id="3" name="Subtitle 2"/>
          <p:cNvSpPr>
            <a:spLocks noGrp="1"/>
          </p:cNvSpPr>
          <p:nvPr>
            <p:ph type="subTitle" idx="1"/>
          </p:nvPr>
        </p:nvSpPr>
        <p:spPr>
          <a:xfrm>
            <a:off x="1432560" y="1524000"/>
            <a:ext cx="7406640" cy="1752600"/>
          </a:xfrm>
        </p:spPr>
        <p:txBody>
          <a:bodyPr/>
          <a:lstStyle/>
          <a:p>
            <a:r>
              <a:rPr lang="en-US" dirty="0"/>
              <a:t>Michelle Seaberg</a:t>
            </a:r>
          </a:p>
          <a:p>
            <a:r>
              <a:rPr lang="en-US" dirty="0"/>
              <a:t>The Mount Washington School</a:t>
            </a:r>
          </a:p>
          <a:p>
            <a:r>
              <a:rPr lang="en-US" dirty="0"/>
              <a:t>May 1, 2016</a:t>
            </a:r>
          </a:p>
        </p:txBody>
      </p:sp>
      <p:sp>
        <p:nvSpPr>
          <p:cNvPr id="9218" name="AutoShape 2" descr="data:image/jpeg;base64,/9j/4AAQSkZJRgABAQAAAQABAAD/2wCEAAkGBxISEhUSExIVFhUWFRsVFxgYGBUdGBcYFxUWGBUYFxUYHiggGBolGxcXIjEhJSkrLi4vGB8zODMtNygtLisBCgoKDg0OGxAQGy4lICUvLS0tLS8tLS01LTItLS0tLS0tLS0tLS0tLS0tLS0tLS0tLS0tLS0tLS0tLS0tLS0tLf/AABEIAPAA0AMBIgACEQEDEQH/xAAcAAACAwEBAQEAAAAAAAAAAAAABQMEBgECBwj/xABMEAACAQIDBAYECgcFBwUBAAABAgMAEQQSIQUTMUEGIlFhcYEykZKhFCNCUmJygrHB0QcVM1NUorIkQ3ODk2Ojs8LS4fAWNHTD4kT/xAAbAQEAAgMBAQAAAAAAAAAAAAAAAgMBBAUGB//EADERAAICAQMCAwcDBAMAAAAAAAABAgMRBCExElEFE0EUFSIyYXGBUpHwBqGx0SNCwf/aAAwDAQACEQMRAD8A+41n+luNnjWMRaK7EO41cWF1RAdAz2YBjwIUWObTQVV2pghNE8RJGYaMOKsNVdfpKQCPChlPDMv0ZnEE25DZo5bFWJJ65BZHJOp3sd9fnQt86tlXztlLIyyfFyRZsxX5ADgyFAf3cuSVfouBzNbTYmPM0QZgFkUlJFGoV10YA81PEHmCKwiy2KTyuGMKKKKyVBRRRQBRRRQBRRRQBRRRQBRRRQBRRRQBRRRQBRRRQBRRRQBRRRQBRRRQGV6S4doZkxKC4YhWXtkAIj7uupaM9pMXZVbY+IXDzqFa8MqooPKzX+DSD3xNz6sVaraGDWaN4nvldSpsbEX4EHkQbEHtFYgRl45IZQTJFnvk0LL1fhAjHyTrHMo+kvZUXtuXQ+KPSzf12lfR3HmaIZyDIhySFeDMACHUcldSrjuamlSKQooooAooooAooooAooooAooooAooooAooooAooooAooooAooooAooooArL9J8M0UseKjGpKow7WBO5N+V8zxn/EX5taioMdhEljeJxdHUqw7QRY0ZmLw8mSwU64fEJIh+JmVRw/u2b4o9xjkcoRb0Zl+bWzFYSKBnSXCyqJJELEDhvdLTJ9HeIwcd7n5taLottDexZWfO8dlLc3Ui8chHIstie/MOVYRZav+yHVFFFZKgooooAooooAooooAooooAooooAooooAooooAooooAooooAooooAooooDMdK8K0bpi47BgVR+QOp3TE8rMzJfsmY8qo/CVw86YldIZVu19LIzXcN2GORs3hJL2VsMVh1kRo3UMjqVYHgVIsQfKsZgsOx3uCchpEJaMtwdgNc/dIhue3NL2VFl0HlOL/n8/wBm3FdpB0Qx+eIxEktDYdb0jGb7st9IZWQn50bU/qRU1h4YUUUUMBRRRQBRRRQBRRRQBRRRQBRRRQBRRRQBRRRQBRRRQHGYDU0oPSTDk2jZpiDY7lWkAPYXXqjzNKtlPFtDPLKd4quQkLegig/Fu0fyy4AcFrix0530irYADQDgOQ8ByoBPiekEq8MOqf488UfuXOfdVdds4h/Rkwq/UTET+9cgp6sCBiwVQx4kKLnxPE1JegM8uIxZ44hvsYJ1/rc0s21FKjLis8rMllYvGiIFvdWYqL2ViRc8FketpVbaEqLGxkUshGVgFZrq2huqgkix17qGYvDyZPbb7tkxkbyRowLOUC5wOM8ZDAi4yiQaaGOQfKpqI5v4jG+xhyPclIti7UwxWXCnFxdUkxyM6dV0sVZrkXzLkJ7SJAaZ9EdpSSIsccXxSNbesTkEdrqkTf3pUnIGHVyre99KiiyxLlFxpJxwxGI+1hlb+lRXhcZihr8KQ/XwU4/mWQfdWjRhUgapFRl//UUy8Tg3/wA94j7MkbD31eg6QEi7YeWwGrRmOVfLdsW/lp3VOfZUD6tEhPblF/aGtAeMDtrDzNkSVc41MZusg8Y2s3uphSjG7BjkXK3WANwsnXAPapbrKe8MKWbA2xbEvhCzOq6K7HMUkXV4DIdX6uVwTrYkHlQGqooooDlZTbm3HeU4bDSKrC4dxlZlOmawPAKCLkjVmUDmQ02r0higuCGdgbMEt1SeAJJAzHko1PZWU2k2VBPDA4EkpyKAgeKck51ksbFH1PHtHNba902otQ5LK4rO5rNhY4teGQ3kQDU2vIh0V9OfJrc/EU3r5vNtLE2WeNI/ize7Z1Ci+VxnbrOORGReF73FbOXbaLh9/kdtQu7XLnz5spTUgXB042rGnu64/FyuTNkOl7cDWismenMKAmaN0trYddrd6ABh42t317i6YBmFoGaMsF3iupy3IW78Ftc/JZj3Vb5sO5Dol2NTRVfH4tYo3la+VFLGwudOwczSGHphH1mlQxovpEspZP8AFjHWQ+GYd9Sc4x2bMJN8GmorzG4YAg3BFwe0Hga9VIwfIts7BnaSCODG/BsbhYdyqHQTx36jqw43C+iQwBuLC1zpsHi9owYXezyQSyJGXkQoy6qCSFlQkE2HNKn6cbOR5IHdQyPmgcEX42kibX5rIwH+JSkri8ObRzFl5CQGRfI3Dr7RrRt18KbHCxY+psV6aVkcxf4F+yf00YSXKHw88bMQoy5JFuxAABBB4nsrcfr+MGzRzqe+GUj1qCKx/wALgaRZJ9nRmRWDCSLIxDA3DWYIwN/GnsfSjC8Wcx2/eI6j1kW99X16mmz5ZIhOiyHMWWoumuzW4Y2Ds1cD76tp0jwR4YvD/wCrH+dfNMR+jzZeIcvFjmXMSxVZYGFybmwYXHGt7sLZMeGw8eHjOdI1sC2Uk6kkm2l7mryovS4/BPq0uFbvLwn3k1I+3MKOOJgHjLH+dfNOkn6I1xOIkxCYgR7xy5UwBgCeNiHXnr51oegvQdNmrKA+9aUqWYxhQAgawAufnE8aA0cnSjArxxmH/wBVPwNRwdLMFJfdTiXLx3SvJa/C+RTash0q/R9hMXiGxEmJeFmADBWhAOUWv1xe9qv9GsJs7Zsbxx4qPrsGcvNGSSBYaCwGndQE+1f0n7Pw7mNzNvF4oIZARpcXzWtoaubG6VTY2JZsNAqxuSA00tj1WKk7qNWvqPnCk+0BseaQzPHFPIbAssbyE24eiLVO/SRY1CYfCNYWCg5Yk14AKoZv5RVUr648yRZGqcuEzPQbU29jMQqPDucOstpMt4w6K9nCyEl2uBcFbX01rabJjjlliXDhdxhnYsyWyZ8jII0t6R67FjysBqSbZaXaMuJW+IcohXOYlGRTFxDMblnUgHmB2it70Rwe6wkQKhWZd4yjQK0hzlQOVr28qrq1MbZyjFcepKylwim/Uciq2Nx8UIBkcLc2F+JPOwGpqviNuYdJVhaQbxmyhRc62BsSNBxHHtHaKR7TwatjJC+Yndxleu4AUlwVAB4Zkv51Zdaq4ORCEOp4EuCECTEwgWSZ426pGmIOdWs3yswykjU3N6aTsVTEJ2xjEp9eErvB6hGfM0kghIMcN7LLBJCT82WGUmN+83dr+VOkxQZIZ2FgCM47A/xcqnuGY+zXMjPFql6P/wBNpx+DHYjjgDriIeTMwHhKgYH1sfVUUUhcwOpsJgJJF7WSO4YdhBIB7bL2UbKBR1U8TCEP1sNI0be5x6qg2LEwndS11iEmUc130xOXwtGLeNuyqd4tlmzwG15SDKw1ymJLfRQmeb+W3sirm5Lx4iEHXNIFP1xnX3t7qXQbUjDs0kbbsSTZmayhrqYlyFrBha99Ry41Y6P4osRcMGMKXDAg54SUfQ9oeM1KUemCZFPMmjS7XxQkwaOBpLuvU7IT7r1m9vKGa9gWTDylTYXDSFI0seI+VTIP/Z4IxwXEMnlHvSvuC0vx06rJI7eipw6ntIEjSMAOZNwLVsaiXVZH7f5K6liDNVPtrDQOIHkysq3tZrBQOJYCwsLE9lxTNGBFxqDqCOdYfGI2764G+lfMLE9WVuBDDWyAcRxCHtpx0NwrIkh3jNGXtGGy2GW4dlCgABmvoNOrpxrap1HmSaSKZ1dKyWuluGMmElyi7Iu9QdrRHOo88tvOkssgdEdTcMAQe5gCK2JrC7NhyQmH9xI0Q+qjHJ/IVrm+N09VXUjY0U8SwDxg8QDUJwa8rjwqzRXjVOS4Z2E2hdPspW9IK31lB++qbdG4T/cw+wv5U9oq6OqtXDGc8iEdGof3EPsj8q7/AOnIf3EPsj8qe0VL2y79Rjbsv2E0ewYhwihHgi/lVmPZoHCw8FA+6mFFQepsfLM9WOCqMGOZJqni8IzShQUVSlkDBvjGJO8RnB6l0GUGx0Z6bVFiY1ZSGFxbXy1BBHA99WafUyrsUnuQtTnHGTm0cNHioTfqFbqc1hkJtnjf6LAAGx1BBHKn8+1ZJsI8mHsJQNR6ZQ6FioH7Tqm68m0rFYSEzEPilRhm3THidD8UHBUAZg2rC98wHVBNOos2GmDRjRtFHANxZoW5DmyHkcw0B19dprY1vGdmcq6Dl+CHZmHQ543IculwwvZ4m1BQkk3zG7G5OYhjxFrfwpmljDm8ixPE5+dlaNont9JTJ5hhyqPGRC6tDbK5aSC+ln130DfMvrpy62nUFeZyjtBiF5Nk10OWQFSrDtDBdORBqE+qDlB+pmOJJNehA0BZiq+mssoTvZkE6jzZQPOrGCKSb2PjHIokHfHOpv55g/rFVtq404dppgubdiKcLe2axeNxmsbaAa2NK9gbfSQJJI0cbLLJEy5gAElIkS2bUqGCgHxrDXVUmuUTUJZcvQZ4GclkZvTWZo38XiBc+bpfzq3gI1SXEy9rqW/y4lP40oOVJ8RIjKY5BBiQVIILRSGObUceqI6ZSXME3a8jp7Um6HuFRnu89xHZYKuyix2fBm9JxHm7y8oLfeakwU4aXNzXEzRH7ShvvjWpcOt8Nhh2mI+8NVHDKEMjAAZnTEHvtiJI5D45MlY5yOwzjf4/d39EyS+TRwqPeXqCJBLO68VSXet9YIqRL61du7KvbVh8q4iWVjYJh0DHsG8la/qU1HAjRREgZZpnLWOuWSQ6A9uRR/Iaw5Z/ZIJYOysZJCQ2XjCjXAyc8RLc6dUCw7Mp7a2mBWMIqx5ciqFXKQRYCwAI7qw+FhVmyLrGqhddfi1bge0yyLc/RiHzq84LeYeb+yomXOkZQnKGJJzILKc2VdQxtl1Go0G9p5xrfR6soti5/EfQayWJjy4zEJykSOYd5IaJ/wDhp6611ZrpKmXE4WX5wlgPfmVZF9W6b11droddEkVUSxNCyivUosx8a8188ksNo7y3CiiiomQooooAooooAqtjnsvjpVmqWMYZlB4DU+F9fcKsqWZEo8kuztll455wufr7pk47yGNArLl5sHMhHiRzqbDlZFMLtmuoZHB1eO4KSK3z1NrntynnWg6HREYOEkWZ13reMpMh/qpTt3ZxicFLBWYtETwSU+kjfQk18Dfur3Fml6aY45SWTiRuzN59SirNlcMbEEb7KNQw1jxMa+AuV5gEcV1X/rJXhaaMqyP1uqbqs8JDHKTxRwtwe4H5VNZJMwXEIpzKCGT5RW/XQgcWUi47wbelSPFYGOCUuNcHjbJLlOkUjfs5V7Fa9r8jbyoU+pKL9P5gu6Ussbbfw28uo4SQTReJsrp/S1JejeFUbOSZGdTIgd7Na5ZgGuePC446cqdxOdzh3b0o3QN4i8L38yaX7Ow5j2fNFb9mcQo8Ekcp/KBUE8Rx9SWdsE8uGUXQABc2IhAGgAdA6gDs6lTYYn4Nhs3pNu3b6xG9b3g1DtiTImIf5s2YfbgCj+qre1LRpGOSK58o8PJ/2o/Qicwg+KwY/wAL3RE/hSLBYWSXDGdpmKbuRcoyraIkMzKxBBa6n0rg2Ho63cYuYxw4dgLlQpUdrfB2Cj2iKnbCLHHBhR6PVQ/UjGZye4kAfaongNZKODlklneORLH4tm5XRASt1uchZ29G50B17O7e2lu7yAMxDDDwqtszSykbxlvpmVRYHlZq7sWTLDLjLEtiHMqg81Nkw6a8LrlNu1zXjZ2B3mJDE5kwimND+8xElmxEnloo72bsrO3VnsF2GWQwxqiZd45yrYdUNbiBzRFHmFHbTTovgB+14ooKRX1J1+NlJ5ljpfsBPyqzEu+xEjvE4CCPINBnKuTcxOdEYhQ2oNxk1HGtP0Y27vSIDEVKoSrKuVGWMhGAUm6EEgWBYdjGtrSJOeZPcpub6cLg0lIumC/EpJ+7nibwBcIx9ljT2lPSyDeYLEqOJhcjxCkr7wK6E49UWjVi8PIixY61RVLPIHCOODqGHmAR99RV851McWyR6Ct5igoooqgmFFFcZgBcmwHEngPOiWQdoqkdpx/JJf6gJHtcPfXn4bIfRgP2nA9yhq2I6S6XESDsii/STb7HJIB6TLu1+tJ1F97Crm9xHzIh9pz+ApRj9lYiXEQTM0WSGRZd11hmZDcEvr2C2mmvl0NFoZK1OzZEJ3pReN2fTto4tMLAXsMqKFUEhRyVQWPojhc8hWD2hicU64llZmkkjBVGuFaMD04I73R0Y3F9T1c3EWcbT2s+Ij3b4YCxDqyyq2V1N0bKyqGsQNKpT41nVS0TxyL1gQA6q1tRdTdkOoOgNu+vT36jddD2OXVVj5kUejW3BMgnuLkqk4HAORaOYdisND5fNNNmw6gth5FDRTBrKeGoO8jI7CLsPtdgrGbSxUWFnXFhbRTApiYGBBXN6ehFmF7nTmD8/TYwLvYzFnuyZSknG4OsMv0uGvaVbtrTmsbo25JenBBs/AtuJsMzlmBZVc8SHGeNm+lc2J5lSedSYB99FMbftLm3+JAhI9ZNe8HiLyhiMpkjKuPmyQtqL89JGseYUVHsQ5cRiYvmtG4H0ZN4R5aEeVQfr+5AVYuQyrPGeD4fCzL4sSr/ANKeurvTSXLFIezDYo/7tR/zUuPVMF+cEcJ+zMR/yj11Y/SEf7NN/wDExP8A9FWL5okfRjPEwBzhFv6JEtu0RxW1+1IlRbTUyNIoNrquGUjiN71pyO8Jl9mp9luGJlJ6qxRoD2DIJJD/ADJ7NR7MBdkJFrIZmH08QTkHiqKw+0Kr4/BI97VmylFVR1F3gXle4jgTwLn/AHdcniWONcPmsCrNI50+LGs0hPIsSRf6R7K8QHPOTyzFyexYrxxA9xYzN9mke3sRvmiww44xg0nauFQ3VfFhmNvpNUoxzhGVuPoZSMOZFGV5TmQEWymSyxAjllXJ6qUbJ6QCDaiwqficq4S3YRcq3jnOU+NOdsY0RnOR1YI2nYd9ikK+Zz+yK+c9DYDNtDCxnrEyGaQ/Uu5bze3vq/Sp9fUi2FUZVzlPhL+5+gq8yICCDwIsfA16oNdc45gNj3ODw9+Kxqh8VGU+9anqHZk4KTx84sRKpHYDKxU+FjUteA8UrcNQ0d3Ty6oI7Uc86oMzGw4eJ5ADme6o8XihGOF2OiqOLHx5DtPKlwQk53OZ+3koPEIOQ9551Vp9K7PieyJynjZEzYqR/RAjXtaxY+A4L53PcK8fBo73e8jDgW1t4A6DyFdorrV1wr+VFLy+Sf4R2KBXhp27aJSNDoO4cqjqxyZhJHSSe2iMgEEi9dDG1q5lNr8r2rAOuQbWFtPfQHI5mvNdC34UyZJRO1tdQe3gahihjU5kBia1rpoLE3sV4ce6ukmwHIV2wt33qam0RcURyvOkqy2WRMylylwwI6ufd63ORmBsdcq6aU2gkRpxIhBEkBFxz3UgsPEb06UuiYg6G1ejD195EQsguOHVcG1ww53sNeItVqsUitxwU9rIfibcp2HkuMhb+lmqXp//AO3lJ/hcR90J/Cl+3sXmiLkFGjxSuV4mzoOfNSwYA93lT7pVCrhI21ErPB/qrY+5SfKr+HFlfch2fhmXBQwt6cqojf5gBf8Akv6quxYrLFLiBrcu694XqRgdxyj11X6R40xh5FFzFBJKB/tHtHCPXnqbFxrBDFH8lCgPesKlz69376hzv3ZIpJGqRlGPVJyOf9jhltKfNiw/zKm2aglljlI627Mx7VOIyhEHhHHb1VQidhu1IzE2D35LEHc+bz5vER1P0eDxYEMDmcqFjPboIofuU+upSWERXIm6c7RCw2vrPKT/AJUFlFu27kW+sa9fodwObGSykaxQAeDTObDyWI0g6T4hJcQN2waKFFijI4HJfM1+Yufdfsr6L+iHBZcNLLzlmOv0Y1CAevN663dKviSOlqanV4fmXMmjeVw12g10Dzp8X6SYh4cVjWjbKyykg+McbEEHiNap4T9IDAfHYcG3yo3t/I409qm3TbAtvsZLa6ZrE/NO4jNz3d9fPtmwiSaJDwZ1B7xe591X2+H6LWUOdscuK5Wz2NWWp1FFqjB7M+kxTl7SsCGcCyniinUKbaX5nv8AAVZqoz9a/fVpTevGuKWy4PSY2PbNe2lrC1cAvQ9r6cO+hWINxQHKKK9xEA3PLh3mgPFdoJrlYB0D3UAnlQCbW5VygAC+ldYWNq64F9OFeayDpU8bUKbaius97DsFq80H3I9sYAYiO4sHAOUm9gbc7cRe3qB5U13yzHDG3NpdeKmNMjDxzSWqnA9j3HSl2K2umCxBLpI6yJ1AmTqkMN56RHH4v2T21swbksEFVKUsRWWy9tYZ5Av7zExqfqQZWP8AO9T9Js7Aqls+5kyg8M8jRRJf2mrKL0sG9V9w5C5msWQHM0rO1uOlsg+zXjaHS6aRiyRpHogFyXI3chcHgo1JHI8Ku6HlF8PDtTPboZpMe6QQNLfqiQoCeYjjkjTXvbMftmsz0g26JIlwkAIgjVVzahpMgAFh8lNOepvyHFJNM75c7s+QWXMdF8BwB7wNa8VPGDs6PwdVvrt3fY8sQB3V9x/R7hymAgDcSub2iT+NfDDEZHWMcXYKPtED8a/R+Cw4jjVBwVQvqFbuljyzQ/qK7PRWvuT0UUVuHlzJyr/aMV3snvhSsviujOHJ3kcSpKpzKVuqlhr1lGljw4c61c//ALjE/WT/AIK1k9t4zE5TuYWCji/Vz255VJ0GnE69g515TxCVq1WK5dP5wdKroVOZLOPoV3xCZiCyqw4o5CsviD94rwcbGp1mjB+uv3XpJDssyqc111BAYBs2gbMdbk3PG/LneotoYDdBbE3Y2JVQoGn2jc8vOtyNMXs3uaPvOX6f7mjXacfKWM+Bv91ck2tEou0sYHC5NvvrLzAgXVrtothvgeeufuvfhTbZkwYjMzZwmXKxuOWYo3O9vVSWnilkxHxOT5SGR2tFx30ftCvLbXhHGeIfaFIGTeTMERdNRlK5bA2vpoX+69THBzAhgtmHAhluPzHdTyIL1MPxOefkHy49P3qnwBP4V6XaCdpbwR/yrNSYeSRiJCwIQv1/QJ0AAF8oXjwN+FdiwsqqJIlGqgjIRZri4zKbX99PIj3D8Ss/SaX9YJ2P7D/lUL7bhBKnOGHLI1/Hhw76W4nHyKyoEVmZcw9O/G3oW09elQTjEOOtGCB9BTbws9x5VhUR9f8AJh+I2eiQ5XbcPa3sN+VCbewp0E8d721a331lirXYB7G2ilSCDyJDG9qI4ZiissRbgRlyr4jKT4jjU/ZodyEfFLc/KmbEbRhPCaP21/OrCOG4EHwIP3Vi8zKxYsBl5MvontNzxr3M4mMdolz3bVcuUggc+I4X7u+oPTL0ZZHxXPMdzaBTWa6aYpHaNQQWUsT3AgDXsJI4d1KtoYPdJ8ZcKTYFXJ1PAa29RBpbCw9EW07Ba4PO1Trp6d8nf8Esjqbep5WONtn+SWiiirD2QUUVxjQMd9AMHvtowjkhMh+wNPeRX3cV8n/QxhLzYiY8FRIx4sWZvcFr6zXS08cQPAeMW+Zqn9ArhrtBq85ZiJdpJ8MxcN+uGRsvPKYkAbwuD/4aUdJ5imGkIIHAa8DdhdfPhWG/SDiXXauIdGKsjqFYcR8Un58KtYPpc2IX4LPECZCFEiEDnqWQ8DbgQePKuN4l4LqHbHUw+KOza9V/s3tPqYdPly5IF285/aDRjwQhTl5gXBIPffTspngUixlkOImRgL5csYVgD55iPEdtqiToxGL3lYj5ICgEd5uSD7q94Xow6sCJgRqAMpDdZSON+81XdKpxbjLpZn2aK5iLsXiIw+WFzIBxLAKDbjlZePmKoTYktfqnKQNGylbi9+88uyn2I6LIFXJIwLEC5AI17ha3rrq9EybZ57gclS3vLVZC2pLdkHoaNmobiKParqQwVQR3m1jxFrf+aU2wO3CTaZli7CEup+sS1x93fVh+iI+TOR4oD9xFeE6IczP6o/zaszsokucCGjrg/lHOFwMYVTZXNgc5AJb6V9akfBISTqpOpyki5PMgaXqhgNhNCfi8QwHNSgKn7ObTytTGKU3ysLNa+nAjtU8x92lca6M4NyjLKOxX5U49DiiA4DW+drcCNLkchnFiB3fdXobPj+UubvYkn31bqWCO+p4CqvNsntkmtNTDdRRQm2NE69YWUd5sPAX0pDiMfhYrJGzyKL3W5KMTwu7X534XvTTbGFkxa9WQJHyUgkOOTEg8OwW76Wjoq5FmlQWNxZWP3kV06IRUf+Sb+xpWdHV8MF+wvTace9WQpa2hVblQOTC+t1ueAHGmcO1sOXZrZTYjORYMOPHy52qs3RedT1XQg8dSL+Iqc9FHI1mW54jIbeu9/dW23Rj5jRu0sbJdWMfY8QbRVyWdXBI0KMhyrxsFdSL8Lm+tqSgg3INwSTcgAm54lRoCewU4fYjwZSXDBmtoCMvfqeYv6qWYiEIco4ZVI+0oP41CKjluLPVeFRqg10LGVx9iOiiipHdCo5jpUlVcTIbG2thp3nl76lFZZVdNRg2fZ/0S4Hd4EOeMsjP5Dqr7lra1R2LgRBBFCP7uNU8wBc+u9Xq6sVhYPmt1nmWSn3YVw12uGpFZ8H6X9GcbNtKfLAx3smZT8nIAqhsx0toL686a4T9Gj4eNsTNPd4hvFjjXS66kM7elpfgB419RwkgZQ41z6k/h5cKlZQRYi4OhHaDxFXPUWOvy87cBJJ5PmZFXYpCLMONj7+dVcRhDC7Qnihyg9q/IbzX3g17gk5V5K2GG4s7SalHKIca1mhUc5Pcqn/tV2luMb+0wD6LnzIH5UyqMlhInJYSCiiioEAqLEQZhxsRqp7D2259451LRQFaLEr6MnUbx0bvUniPf21yWXfdRf2Q9I8n+iDzHafLmbWWUHQgEd4vXaxGEYvKLZWyawwooorJUFFFFAdWFX6rAEcwdQa9w9D4cWJZCzxvvCoK2tZUSwKHQ8+ypcMlusfKtD0WT+zhvns0nkzHKfUBXT0EMyeSi3UWVNSreGfNNu9CsThgXAEqDUsgNwO0x8fVeszC2f0Az/VBPvFfoeqeD2bhy8g3SGxBPVGhYEkdnK/nW/LSxzsb1X9Q3xjiaTfc+Fts+c/3ZHiVv99NeinRWebEw5o7RrIsjknTKjBracbkAV9xjwka+iijwUCp6zHTpPJr3+NXWxaxyFFFFbJxgooooBNisBLGzSQWIY5niY2BJ4sjfJJ5i1jUSbZjvlkvC/wA2QW9Tei3kafV4lhVhlYBh2EAj1GgEW2NjpiQGuVYCyutjodbEcGW/L1EUhborOODxN33kX3Wa3rrTt0dhBvHniP8As2Kj2eHuqM7MxK+hiQ3dJGD/ADKR91U2aeux5kiyFs4bJmC6S7CxEe7mKrZDYlGLEXIsSCo0v99X48LNYEwkEgHLnQEXHCzEVrS2NXjDE/esjKfUwNeGx8vB8HLbuMbj1XFUvQ1M2Ja2bgo9jM/A5f4eX2o/+qufB5P4eX+X8DWhOOiHHDzL/lOP6a8/rTDc2kXxWUfeKj7vq+pX7VMz+6f+Hl9R/Cizfw8vsP8AlT/9a4T9/b1/iKP1nhP4kesf9NY93192Z9qmILt/Dy+w/wCVdDN/Dyf6b/lT79aYT+I9/wD+aP1phf3rHwDn7hT3fX3Y9ql2EPxh/wD55PYahlcccO48QB95rQDaOHPBJn8I5T+FSR463oYSb/TVfexrPu+vux7TIz0WHkbhhZbdvUt5XYXqUYOXlhZPXH/1VofhOKb0cJbveVR7lBrow2Nbi8EfgrufeQKz7BUY9pmJodhzSm0to4+ahruw7LjRB33J7Lcaf4nGQwgB3VABYC4Gg0AC8a8DYbN+1xEr9ykIvqXX31bwWyIItUiUH51rt7R1rYqqjWsRKpzcuRcuJmm0hjKKf72UW9iPi3nYU12fgliXKCSSczMfSZjxY1aoq0gFFFFAFFFFAf/Z"/>
          <p:cNvSpPr>
            <a:spLocks noChangeAspect="1" noChangeArrowheads="1"/>
          </p:cNvSpPr>
          <p:nvPr/>
        </p:nvSpPr>
        <p:spPr bwMode="auto">
          <a:xfrm>
            <a:off x="155575" y="-1371600"/>
            <a:ext cx="2476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220" name="AutoShape 4" descr="data:image/jpeg;base64,/9j/4AAQSkZJRgABAQAAAQABAAD/2wCEAAkGBxISEhUSExIVFhUWFRsVFxgYGBUdGBcYFxUWGBUYFxUYHiggGBolGxcXIjEhJSkrLi4vGB8zODMtNygtLisBCgoKDg0OGxAQGy4lICUvLS0tLS8tLS01LTItLS0tLS0tLS0tLS0tLS0tLS0tLS0tLS0tLS0tLS0tLS0tLS0tLf/AABEIAPAA0AMBIgACEQEDEQH/xAAcAAACAwEBAQEAAAAAAAAAAAAABQMEBgECBwj/xABMEAACAQIDBAYECgcFBwUBAAABAgMAEQQSIQUTMUEGIlFhcYEykZKhFCNCUmJygrHB0QcVM1NUorIkQ3ODk2Ojs8LS4fAWNHTD4kT/xAAbAQEAAgMBAQAAAAAAAAAAAAAAAgMBBAUGB//EADERAAICAQMCAwcDBAMAAAAAAAABAgMRBCExElEFE0EUFSIyYXGBUpHwBqGx0SNCwf/aAAwDAQACEQMRAD8A+41n+luNnjWMRaK7EO41cWF1RAdAz2YBjwIUWObTQVV2pghNE8RJGYaMOKsNVdfpKQCPChlPDMv0ZnEE25DZo5bFWJJ65BZHJOp3sd9fnQt86tlXztlLIyyfFyRZsxX5ADgyFAf3cuSVfouBzNbTYmPM0QZgFkUlJFGoV10YA81PEHmCKwiy2KTyuGMKKKKyVBRRRQBRRRQBRRRQBRRRQBRRRQBRRRQBRRRQBRRRQBRRRQBRRRQBRRRQGV6S4doZkxKC4YhWXtkAIj7uupaM9pMXZVbY+IXDzqFa8MqooPKzX+DSD3xNz6sVaraGDWaN4nvldSpsbEX4EHkQbEHtFYgRl45IZQTJFnvk0LL1fhAjHyTrHMo+kvZUXtuXQ+KPSzf12lfR3HmaIZyDIhySFeDMACHUcldSrjuamlSKQooooAooooAooooAooooAooooAooooAooooAooooAooooAooooAooooArL9J8M0UseKjGpKow7WBO5N+V8zxn/EX5taioMdhEljeJxdHUqw7QRY0ZmLw8mSwU64fEJIh+JmVRw/u2b4o9xjkcoRb0Zl+bWzFYSKBnSXCyqJJELEDhvdLTJ9HeIwcd7n5taLottDexZWfO8dlLc3Ui8chHIstie/MOVYRZav+yHVFFFZKgooooAooooAooooAooooAooooAooooAooooAooooAooooAooooAooooDMdK8K0bpi47BgVR+QOp3TE8rMzJfsmY8qo/CVw86YldIZVu19LIzXcN2GORs3hJL2VsMVh1kRo3UMjqVYHgVIsQfKsZgsOx3uCchpEJaMtwdgNc/dIhue3NL2VFl0HlOL/n8/wBm3FdpB0Qx+eIxEktDYdb0jGb7st9IZWQn50bU/qRU1h4YUUUUMBRRRQBRRRQBRRRQBRRRQBRRRQBRRRQBRRRQBRRRQHGYDU0oPSTDk2jZpiDY7lWkAPYXXqjzNKtlPFtDPLKd4quQkLegig/Fu0fyy4AcFrix0530irYADQDgOQ8ByoBPiekEq8MOqf488UfuXOfdVdds4h/Rkwq/UTET+9cgp6sCBiwVQx4kKLnxPE1JegM8uIxZ44hvsYJ1/rc0s21FKjLis8rMllYvGiIFvdWYqL2ViRc8FketpVbaEqLGxkUshGVgFZrq2huqgkix17qGYvDyZPbb7tkxkbyRowLOUC5wOM8ZDAi4yiQaaGOQfKpqI5v4jG+xhyPclIti7UwxWXCnFxdUkxyM6dV0sVZrkXzLkJ7SJAaZ9EdpSSIsccXxSNbesTkEdrqkTf3pUnIGHVyre99KiiyxLlFxpJxwxGI+1hlb+lRXhcZihr8KQ/XwU4/mWQfdWjRhUgapFRl//UUy8Tg3/wA94j7MkbD31eg6QEi7YeWwGrRmOVfLdsW/lp3VOfZUD6tEhPblF/aGtAeMDtrDzNkSVc41MZusg8Y2s3uphSjG7BjkXK3WANwsnXAPapbrKe8MKWbA2xbEvhCzOq6K7HMUkXV4DIdX6uVwTrYkHlQGqooooDlZTbm3HeU4bDSKrC4dxlZlOmawPAKCLkjVmUDmQ02r0higuCGdgbMEt1SeAJJAzHko1PZWU2k2VBPDA4EkpyKAgeKck51ksbFH1PHtHNba902otQ5LK4rO5rNhY4teGQ3kQDU2vIh0V9OfJrc/EU3r5vNtLE2WeNI/ize7Z1Ci+VxnbrOORGReF73FbOXbaLh9/kdtQu7XLnz5spTUgXB042rGnu64/FyuTNkOl7cDWismenMKAmaN0trYddrd6ABh42t317i6YBmFoGaMsF3iupy3IW78Ftc/JZj3Vb5sO5Dol2NTRVfH4tYo3la+VFLGwudOwczSGHphH1mlQxovpEspZP8AFjHWQ+GYd9Sc4x2bMJN8GmorzG4YAg3BFwe0Hga9VIwfIts7BnaSCODG/BsbhYdyqHQTx36jqw43C+iQwBuLC1zpsHi9owYXezyQSyJGXkQoy6qCSFlQkE2HNKn6cbOR5IHdQyPmgcEX42kibX5rIwH+JSkri8ObRzFl5CQGRfI3Dr7RrRt18KbHCxY+psV6aVkcxf4F+yf00YSXKHw88bMQoy5JFuxAABBB4nsrcfr+MGzRzqe+GUj1qCKx/wALgaRZJ9nRmRWDCSLIxDA3DWYIwN/GnsfSjC8Wcx2/eI6j1kW99X16mmz5ZIhOiyHMWWoumuzW4Y2Ds1cD76tp0jwR4YvD/wCrH+dfNMR+jzZeIcvFjmXMSxVZYGFybmwYXHGt7sLZMeGw8eHjOdI1sC2Uk6kkm2l7mryovS4/BPq0uFbvLwn3k1I+3MKOOJgHjLH+dfNOkn6I1xOIkxCYgR7xy5UwBgCeNiHXnr51oegvQdNmrKA+9aUqWYxhQAgawAufnE8aA0cnSjArxxmH/wBVPwNRwdLMFJfdTiXLx3SvJa/C+RTash0q/R9hMXiGxEmJeFmADBWhAOUWv1xe9qv9GsJs7Zsbxx4qPrsGcvNGSSBYaCwGndQE+1f0n7Pw7mNzNvF4oIZARpcXzWtoaubG6VTY2JZsNAqxuSA00tj1WKk7qNWvqPnCk+0BseaQzPHFPIbAssbyE24eiLVO/SRY1CYfCNYWCg5Yk14AKoZv5RVUr648yRZGqcuEzPQbU29jMQqPDucOstpMt4w6K9nCyEl2uBcFbX01rabJjjlliXDhdxhnYsyWyZ8jII0t6R67FjysBqSbZaXaMuJW+IcohXOYlGRTFxDMblnUgHmB2it70Rwe6wkQKhWZd4yjQK0hzlQOVr28qrq1MbZyjFcepKylwim/Uciq2Nx8UIBkcLc2F+JPOwGpqviNuYdJVhaQbxmyhRc62BsSNBxHHtHaKR7TwatjJC+Yndxleu4AUlwVAB4Zkv51Zdaq4ORCEOp4EuCECTEwgWSZ426pGmIOdWs3yswykjU3N6aTsVTEJ2xjEp9eErvB6hGfM0kghIMcN7LLBJCT82WGUmN+83dr+VOkxQZIZ2FgCM47A/xcqnuGY+zXMjPFql6P/wBNpx+DHYjjgDriIeTMwHhKgYH1sfVUUUhcwOpsJgJJF7WSO4YdhBIB7bL2UbKBR1U8TCEP1sNI0be5x6qg2LEwndS11iEmUc130xOXwtGLeNuyqd4tlmzwG15SDKw1ymJLfRQmeb+W3sirm5Lx4iEHXNIFP1xnX3t7qXQbUjDs0kbbsSTZmayhrqYlyFrBha99Ry41Y6P4osRcMGMKXDAg54SUfQ9oeM1KUemCZFPMmjS7XxQkwaOBpLuvU7IT7r1m9vKGa9gWTDylTYXDSFI0seI+VTIP/Z4IxwXEMnlHvSvuC0vx06rJI7eipw6ntIEjSMAOZNwLVsaiXVZH7f5K6liDNVPtrDQOIHkysq3tZrBQOJYCwsLE9lxTNGBFxqDqCOdYfGI2764G+lfMLE9WVuBDDWyAcRxCHtpx0NwrIkh3jNGXtGGy2GW4dlCgABmvoNOrpxrap1HmSaSKZ1dKyWuluGMmElyi7Iu9QdrRHOo88tvOkssgdEdTcMAQe5gCK2JrC7NhyQmH9xI0Q+qjHJ/IVrm+N09VXUjY0U8SwDxg8QDUJwa8rjwqzRXjVOS4Z2E2hdPspW9IK31lB++qbdG4T/cw+wv5U9oq6OqtXDGc8iEdGof3EPsj8q7/AOnIf3EPsj8qe0VL2y79Rjbsv2E0ewYhwihHgi/lVmPZoHCw8FA+6mFFQepsfLM9WOCqMGOZJqni8IzShQUVSlkDBvjGJO8RnB6l0GUGx0Z6bVFiY1ZSGFxbXy1BBHA99WafUyrsUnuQtTnHGTm0cNHioTfqFbqc1hkJtnjf6LAAGx1BBHKn8+1ZJsI8mHsJQNR6ZQ6FioH7Tqm68m0rFYSEzEPilRhm3THidD8UHBUAZg2rC98wHVBNOos2GmDRjRtFHANxZoW5DmyHkcw0B19dprY1vGdmcq6Dl+CHZmHQ543IculwwvZ4m1BQkk3zG7G5OYhjxFrfwpmljDm8ixPE5+dlaNont9JTJ5hhyqPGRC6tDbK5aSC+ln130DfMvrpy62nUFeZyjtBiF5Nk10OWQFSrDtDBdORBqE+qDlB+pmOJJNehA0BZiq+mssoTvZkE6jzZQPOrGCKSb2PjHIokHfHOpv55g/rFVtq404dppgubdiKcLe2axeNxmsbaAa2NK9gbfSQJJI0cbLLJEy5gAElIkS2bUqGCgHxrDXVUmuUTUJZcvQZ4GclkZvTWZo38XiBc+bpfzq3gI1SXEy9rqW/y4lP40oOVJ8RIjKY5BBiQVIILRSGObUceqI6ZSXME3a8jp7Um6HuFRnu89xHZYKuyix2fBm9JxHm7y8oLfeakwU4aXNzXEzRH7ShvvjWpcOt8Nhh2mI+8NVHDKEMjAAZnTEHvtiJI5D45MlY5yOwzjf4/d39EyS+TRwqPeXqCJBLO68VSXet9YIqRL61du7KvbVh8q4iWVjYJh0DHsG8la/qU1HAjRREgZZpnLWOuWSQ6A9uRR/Iaw5Z/ZIJYOysZJCQ2XjCjXAyc8RLc6dUCw7Mp7a2mBWMIqx5ciqFXKQRYCwAI7qw+FhVmyLrGqhddfi1bge0yyLc/RiHzq84LeYeb+yomXOkZQnKGJJzILKc2VdQxtl1Go0G9p5xrfR6soti5/EfQayWJjy4zEJykSOYd5IaJ/wDhp6611ZrpKmXE4WX5wlgPfmVZF9W6b11droddEkVUSxNCyivUosx8a8188ksNo7y3CiiiomQooooAooooAqtjnsvjpVmqWMYZlB4DU+F9fcKsqWZEo8kuztll455wufr7pk47yGNArLl5sHMhHiRzqbDlZFMLtmuoZHB1eO4KSK3z1NrntynnWg6HREYOEkWZ13reMpMh/qpTt3ZxicFLBWYtETwSU+kjfQk18Dfur3Fml6aY45SWTiRuzN59SirNlcMbEEb7KNQw1jxMa+AuV5gEcV1X/rJXhaaMqyP1uqbqs8JDHKTxRwtwe4H5VNZJMwXEIpzKCGT5RW/XQgcWUi47wbelSPFYGOCUuNcHjbJLlOkUjfs5V7Fa9r8jbyoU+pKL9P5gu6Ussbbfw28uo4SQTReJsrp/S1JejeFUbOSZGdTIgd7Na5ZgGuePC446cqdxOdzh3b0o3QN4i8L38yaX7Ow5j2fNFb9mcQo8Ekcp/KBUE8Rx9SWdsE8uGUXQABc2IhAGgAdA6gDs6lTYYn4Nhs3pNu3b6xG9b3g1DtiTImIf5s2YfbgCj+qre1LRpGOSK58o8PJ/2o/Qicwg+KwY/wAL3RE/hSLBYWSXDGdpmKbuRcoyraIkMzKxBBa6n0rg2Ho63cYuYxw4dgLlQpUdrfB2Cj2iKnbCLHHBhR6PVQ/UjGZye4kAfaongNZKODlklneORLH4tm5XRASt1uchZ29G50B17O7e2lu7yAMxDDDwqtszSykbxlvpmVRYHlZq7sWTLDLjLEtiHMqg81Nkw6a8LrlNu1zXjZ2B3mJDE5kwimND+8xElmxEnloo72bsrO3VnsF2GWQwxqiZd45yrYdUNbiBzRFHmFHbTTovgB+14ooKRX1J1+NlJ5ljpfsBPyqzEu+xEjvE4CCPINBnKuTcxOdEYhQ2oNxk1HGtP0Y27vSIDEVKoSrKuVGWMhGAUm6EEgWBYdjGtrSJOeZPcpub6cLg0lIumC/EpJ+7nibwBcIx9ljT2lPSyDeYLEqOJhcjxCkr7wK6E49UWjVi8PIixY61RVLPIHCOODqGHmAR99RV851McWyR6Ct5igoooqgmFFFcZgBcmwHEngPOiWQdoqkdpx/JJf6gJHtcPfXn4bIfRgP2nA9yhq2I6S6XESDsii/STb7HJIB6TLu1+tJ1F97Crm9xHzIh9pz+ApRj9lYiXEQTM0WSGRZd11hmZDcEvr2C2mmvl0NFoZK1OzZEJ3pReN2fTto4tMLAXsMqKFUEhRyVQWPojhc8hWD2hicU64llZmkkjBVGuFaMD04I73R0Y3F9T1c3EWcbT2s+Ij3b4YCxDqyyq2V1N0bKyqGsQNKpT41nVS0TxyL1gQA6q1tRdTdkOoOgNu+vT36jddD2OXVVj5kUejW3BMgnuLkqk4HAORaOYdisND5fNNNmw6gth5FDRTBrKeGoO8jI7CLsPtdgrGbSxUWFnXFhbRTApiYGBBXN6ehFmF7nTmD8/TYwLvYzFnuyZSknG4OsMv0uGvaVbtrTmsbo25JenBBs/AtuJsMzlmBZVc8SHGeNm+lc2J5lSedSYB99FMbftLm3+JAhI9ZNe8HiLyhiMpkjKuPmyQtqL89JGseYUVHsQ5cRiYvmtG4H0ZN4R5aEeVQfr+5AVYuQyrPGeD4fCzL4sSr/ANKeurvTSXLFIezDYo/7tR/zUuPVMF+cEcJ+zMR/yj11Y/SEf7NN/wDExP8A9FWL5okfRjPEwBzhFv6JEtu0RxW1+1IlRbTUyNIoNrquGUjiN71pyO8Jl9mp9luGJlJ6qxRoD2DIJJD/ADJ7NR7MBdkJFrIZmH08QTkHiqKw+0Kr4/BI97VmylFVR1F3gXle4jgTwLn/AHdcniWONcPmsCrNI50+LGs0hPIsSRf6R7K8QHPOTyzFyexYrxxA9xYzN9mke3sRvmiww44xg0nauFQ3VfFhmNvpNUoxzhGVuPoZSMOZFGV5TmQEWymSyxAjllXJ6qUbJ6QCDaiwqficq4S3YRcq3jnOU+NOdsY0RnOR1YI2nYd9ikK+Zz+yK+c9DYDNtDCxnrEyGaQ/Uu5bze3vq/Sp9fUi2FUZVzlPhL+5+gq8yICCDwIsfA16oNdc45gNj3ODw9+Kxqh8VGU+9anqHZk4KTx84sRKpHYDKxU+FjUteA8UrcNQ0d3Ty6oI7Uc86oMzGw4eJ5ADme6o8XihGOF2OiqOLHx5DtPKlwQk53OZ+3koPEIOQ9551Vp9K7PieyJynjZEzYqR/RAjXtaxY+A4L53PcK8fBo73e8jDgW1t4A6DyFdorrV1wr+VFLy+Sf4R2KBXhp27aJSNDoO4cqjqxyZhJHSSe2iMgEEi9dDG1q5lNr8r2rAOuQbWFtPfQHI5mvNdC34UyZJRO1tdQe3gahihjU5kBia1rpoLE3sV4ce6ukmwHIV2wt33qam0RcURyvOkqy2WRMylylwwI6ufd63ORmBsdcq6aU2gkRpxIhBEkBFxz3UgsPEb06UuiYg6G1ejD195EQsguOHVcG1ww53sNeItVqsUitxwU9rIfibcp2HkuMhb+lmqXp//AO3lJ/hcR90J/Cl+3sXmiLkFGjxSuV4mzoOfNSwYA93lT7pVCrhI21ErPB/qrY+5SfKr+HFlfch2fhmXBQwt6cqojf5gBf8Akv6quxYrLFLiBrcu694XqRgdxyj11X6R40xh5FFzFBJKB/tHtHCPXnqbFxrBDFH8lCgPesKlz69376hzv3ZIpJGqRlGPVJyOf9jhltKfNiw/zKm2aglljlI627Mx7VOIyhEHhHHb1VQidhu1IzE2D35LEHc+bz5vER1P0eDxYEMDmcqFjPboIofuU+upSWERXIm6c7RCw2vrPKT/AJUFlFu27kW+sa9fodwObGSykaxQAeDTObDyWI0g6T4hJcQN2waKFFijI4HJfM1+Yufdfsr6L+iHBZcNLLzlmOv0Y1CAevN663dKviSOlqanV4fmXMmjeVw12g10Dzp8X6SYh4cVjWjbKyykg+McbEEHiNap4T9IDAfHYcG3yo3t/I409qm3TbAtvsZLa6ZrE/NO4jNz3d9fPtmwiSaJDwZ1B7xe591X2+H6LWUOdscuK5Wz2NWWp1FFqjB7M+kxTl7SsCGcCyniinUKbaX5nv8AAVZqoz9a/fVpTevGuKWy4PSY2PbNe2lrC1cAvQ9r6cO+hWINxQHKKK9xEA3PLh3mgPFdoJrlYB0D3UAnlQCbW5VygAC+ldYWNq64F9OFeayDpU8bUKbaius97DsFq80H3I9sYAYiO4sHAOUm9gbc7cRe3qB5U13yzHDG3NpdeKmNMjDxzSWqnA9j3HSl2K2umCxBLpI6yJ1AmTqkMN56RHH4v2T21swbksEFVKUsRWWy9tYZ5Av7zExqfqQZWP8AO9T9Js7Aqls+5kyg8M8jRRJf2mrKL0sG9V9w5C5msWQHM0rO1uOlsg+zXjaHS6aRiyRpHogFyXI3chcHgo1JHI8Ku6HlF8PDtTPboZpMe6QQNLfqiQoCeYjjkjTXvbMftmsz0g26JIlwkAIgjVVzahpMgAFh8lNOepvyHFJNM75c7s+QWXMdF8BwB7wNa8VPGDs6PwdVvrt3fY8sQB3V9x/R7hymAgDcSub2iT+NfDDEZHWMcXYKPtED8a/R+Cw4jjVBwVQvqFbuljyzQ/qK7PRWvuT0UUVuHlzJyr/aMV3snvhSsviujOHJ3kcSpKpzKVuqlhr1lGljw4c61c//ALjE/WT/AIK1k9t4zE5TuYWCji/Vz255VJ0GnE69g515TxCVq1WK5dP5wdKroVOZLOPoV3xCZiCyqw4o5CsviD94rwcbGp1mjB+uv3XpJDssyqc111BAYBs2gbMdbk3PG/LneotoYDdBbE3Y2JVQoGn2jc8vOtyNMXs3uaPvOX6f7mjXacfKWM+Bv91ck2tEou0sYHC5NvvrLzAgXVrtothvgeeufuvfhTbZkwYjMzZwmXKxuOWYo3O9vVSWnilkxHxOT5SGR2tFx30ftCvLbXhHGeIfaFIGTeTMERdNRlK5bA2vpoX+69THBzAhgtmHAhluPzHdTyIL1MPxOefkHy49P3qnwBP4V6XaCdpbwR/yrNSYeSRiJCwIQv1/QJ0AAF8oXjwN+FdiwsqqJIlGqgjIRZri4zKbX99PIj3D8Ss/SaX9YJ2P7D/lUL7bhBKnOGHLI1/Hhw76W4nHyKyoEVmZcw9O/G3oW09elQTjEOOtGCB9BTbws9x5VhUR9f8AJh+I2eiQ5XbcPa3sN+VCbewp0E8d721a331lirXYB7G2ilSCDyJDG9qI4ZiissRbgRlyr4jKT4jjU/ZodyEfFLc/KmbEbRhPCaP21/OrCOG4EHwIP3Vi8zKxYsBl5MvontNzxr3M4mMdolz3bVcuUggc+I4X7u+oPTL0ZZHxXPMdzaBTWa6aYpHaNQQWUsT3AgDXsJI4d1KtoYPdJ8ZcKTYFXJ1PAa29RBpbCw9EW07Ba4PO1Trp6d8nf8Esjqbep5WONtn+SWiiirD2QUUVxjQMd9AMHvtowjkhMh+wNPeRX3cV8n/QxhLzYiY8FRIx4sWZvcFr6zXS08cQPAeMW+Zqn9ArhrtBq85ZiJdpJ8MxcN+uGRsvPKYkAbwuD/4aUdJ5imGkIIHAa8DdhdfPhWG/SDiXXauIdGKsjqFYcR8Un58KtYPpc2IX4LPECZCFEiEDnqWQ8DbgQePKuN4l4LqHbHUw+KOza9V/s3tPqYdPly5IF285/aDRjwQhTl5gXBIPffTspngUixlkOImRgL5csYVgD55iPEdtqiToxGL3lYj5ICgEd5uSD7q94Xow6sCJgRqAMpDdZSON+81XdKpxbjLpZn2aK5iLsXiIw+WFzIBxLAKDbjlZePmKoTYktfqnKQNGylbi9+88uyn2I6LIFXJIwLEC5AI17ha3rrq9EybZ57gclS3vLVZC2pLdkHoaNmobiKParqQwVQR3m1jxFrf+aU2wO3CTaZli7CEup+sS1x93fVh+iI+TOR4oD9xFeE6IczP6o/zaszsokucCGjrg/lHOFwMYVTZXNgc5AJb6V9akfBISTqpOpyki5PMgaXqhgNhNCfi8QwHNSgKn7ObTytTGKU3ysLNa+nAjtU8x92lca6M4NyjLKOxX5U49DiiA4DW+drcCNLkchnFiB3fdXobPj+UubvYkn31bqWCO+p4CqvNsntkmtNTDdRRQm2NE69YWUd5sPAX0pDiMfhYrJGzyKL3W5KMTwu7X534XvTTbGFkxa9WQJHyUgkOOTEg8OwW76Wjoq5FmlQWNxZWP3kV06IRUf+Sb+xpWdHV8MF+wvTace9WQpa2hVblQOTC+t1ueAHGmcO1sOXZrZTYjORYMOPHy52qs3RedT1XQg8dSL+Iqc9FHI1mW54jIbeu9/dW23Rj5jRu0sbJdWMfY8QbRVyWdXBI0KMhyrxsFdSL8Lm+tqSgg3INwSTcgAm54lRoCewU4fYjwZSXDBmtoCMvfqeYv6qWYiEIco4ZVI+0oP41CKjluLPVeFRqg10LGVx9iOiiipHdCo5jpUlVcTIbG2thp3nl76lFZZVdNRg2fZ/0S4Hd4EOeMsjP5Dqr7lra1R2LgRBBFCP7uNU8wBc+u9Xq6sVhYPmt1nmWSn3YVw12uGpFZ8H6X9GcbNtKfLAx3smZT8nIAqhsx0toL686a4T9Gj4eNsTNPd4hvFjjXS66kM7elpfgB419RwkgZQ41z6k/h5cKlZQRYi4OhHaDxFXPUWOvy87cBJJ5PmZFXYpCLMONj7+dVcRhDC7Qnihyg9q/IbzX3g17gk5V5K2GG4s7SalHKIca1mhUc5Pcqn/tV2luMb+0wD6LnzIH5UyqMlhInJYSCiiioEAqLEQZhxsRqp7D2259451LRQFaLEr6MnUbx0bvUniPf21yWXfdRf2Q9I8n+iDzHafLmbWWUHQgEd4vXaxGEYvKLZWyawwooorJUFFFFAdWFX6rAEcwdQa9w9D4cWJZCzxvvCoK2tZUSwKHQ8+ypcMlusfKtD0WT+zhvns0nkzHKfUBXT0EMyeSi3UWVNSreGfNNu9CsThgXAEqDUsgNwO0x8fVeszC2f0Az/VBPvFfoeqeD2bhy8g3SGxBPVGhYEkdnK/nW/LSxzsb1X9Q3xjiaTfc+Fts+c/3ZHiVv99NeinRWebEw5o7RrIsjknTKjBracbkAV9xjwka+iijwUCp6zHTpPJr3+NXWxaxyFFFFbJxgooooBNisBLGzSQWIY5niY2BJ4sjfJJ5i1jUSbZjvlkvC/wA2QW9Tei3kafV4lhVhlYBh2EAj1GgEW2NjpiQGuVYCyutjodbEcGW/L1EUhborOODxN33kX3Wa3rrTt0dhBvHniP8As2Kj2eHuqM7MxK+hiQ3dJGD/ADKR91U2aeux5kiyFs4bJmC6S7CxEe7mKrZDYlGLEXIsSCo0v99X48LNYEwkEgHLnQEXHCzEVrS2NXjDE/esjKfUwNeGx8vB8HLbuMbj1XFUvQ1M2Ja2bgo9jM/A5f4eX2o/+qufB5P4eX+X8DWhOOiHHDzL/lOP6a8/rTDc2kXxWUfeKj7vq+pX7VMz+6f+Hl9R/Cizfw8vsP8AlT/9a4T9/b1/iKP1nhP4kesf9NY93192Z9qmILt/Dy+w/wCVdDN/Dyf6b/lT79aYT+I9/wD+aP1phf3rHwDn7hT3fX3Y9ql2EPxh/wD55PYahlcccO48QB95rQDaOHPBJn8I5T+FSR463oYSb/TVfexrPu+vux7TIz0WHkbhhZbdvUt5XYXqUYOXlhZPXH/1VofhOKb0cJbveVR7lBrow2Nbi8EfgrufeQKz7BUY9pmJodhzSm0to4+ahruw7LjRB33J7Lcaf4nGQwgB3VABYC4Gg0AC8a8DYbN+1xEr9ykIvqXX31bwWyIItUiUH51rt7R1rYqqjWsRKpzcuRcuJmm0hjKKf72UW9iPi3nYU12fgliXKCSSczMfSZjxY1aoq0gFFFFAFFFFAf/Z"/>
          <p:cNvSpPr>
            <a:spLocks noChangeAspect="1" noChangeArrowheads="1"/>
          </p:cNvSpPr>
          <p:nvPr/>
        </p:nvSpPr>
        <p:spPr bwMode="auto">
          <a:xfrm>
            <a:off x="155575" y="-1371600"/>
            <a:ext cx="2476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222" name="AutoShape 6" descr="data:image/jpeg;base64,/9j/4AAQSkZJRgABAQAAAQABAAD/2wCEAAkGBxISEhUSExIVFhUWFRsVFxgYGBUdGBcYFxUWGBUYFxUYHiggGBolGxcXIjEhJSkrLi4vGB8zODMtNygtLisBCgoKDg0OGxAQGy4lICUvLS0tLS8tLS01LTItLS0tLS0tLS0tLS0tLS0tLS0tLS0tLS0tLS0tLS0tLS0tLS0tLf/AABEIAPAA0AMBIgACEQEDEQH/xAAcAAACAwEBAQEAAAAAAAAAAAAABQMEBgECBwj/xABMEAACAQIDBAYECgcFBwUBAAABAgMAEQQSIQUTMUEGIlFhcYEykZKhFCNCUmJygrHB0QcVM1NUorIkQ3ODk2Ojs8LS4fAWNHTD4kT/xAAbAQEAAgMBAQAAAAAAAAAAAAAAAgMBBAUGB//EADERAAICAQMCAwcDBAMAAAAAAAABAgMRBCExElEFE0EUFSIyYXGBUpHwBqGx0SNCwf/aAAwDAQACEQMRAD8A+41n+luNnjWMRaK7EO41cWF1RAdAz2YBjwIUWObTQVV2pghNE8RJGYaMOKsNVdfpKQCPChlPDMv0ZnEE25DZo5bFWJJ65BZHJOp3sd9fnQt86tlXztlLIyyfFyRZsxX5ADgyFAf3cuSVfouBzNbTYmPM0QZgFkUlJFGoV10YA81PEHmCKwiy2KTyuGMKKKKyVBRRRQBRRRQBRRRQBRRRQBRRRQBRRRQBRRRQBRRRQBRRRQBRRRQBRRRQGV6S4doZkxKC4YhWXtkAIj7uupaM9pMXZVbY+IXDzqFa8MqooPKzX+DSD3xNz6sVaraGDWaN4nvldSpsbEX4EHkQbEHtFYgRl45IZQTJFnvk0LL1fhAjHyTrHMo+kvZUXtuXQ+KPSzf12lfR3HmaIZyDIhySFeDMACHUcldSrjuamlSKQooooAooooAooooAooooAooooAooooAooooAooooAooooAooooAooooArL9J8M0UseKjGpKow7WBO5N+V8zxn/EX5taioMdhEljeJxdHUqw7QRY0ZmLw8mSwU64fEJIh+JmVRw/u2b4o9xjkcoRb0Zl+bWzFYSKBnSXCyqJJELEDhvdLTJ9HeIwcd7n5taLottDexZWfO8dlLc3Ui8chHIstie/MOVYRZav+yHVFFFZKgooooAooooAooooAooooAooooAooooAooooAooooAooooAooooAooooDMdK8K0bpi47BgVR+QOp3TE8rMzJfsmY8qo/CVw86YldIZVu19LIzXcN2GORs3hJL2VsMVh1kRo3UMjqVYHgVIsQfKsZgsOx3uCchpEJaMtwdgNc/dIhue3NL2VFl0HlOL/n8/wBm3FdpB0Qx+eIxEktDYdb0jGb7st9IZWQn50bU/qRU1h4YUUUUMBRRRQBRRRQBRRRQBRRRQBRRRQBRRRQBRRRQBRRRQHGYDU0oPSTDk2jZpiDY7lWkAPYXXqjzNKtlPFtDPLKd4quQkLegig/Fu0fyy4AcFrix0530irYADQDgOQ8ByoBPiekEq8MOqf488UfuXOfdVdds4h/Rkwq/UTET+9cgp6sCBiwVQx4kKLnxPE1JegM8uIxZ44hvsYJ1/rc0s21FKjLis8rMllYvGiIFvdWYqL2ViRc8FketpVbaEqLGxkUshGVgFZrq2huqgkix17qGYvDyZPbb7tkxkbyRowLOUC5wOM8ZDAi4yiQaaGOQfKpqI5v4jG+xhyPclIti7UwxWXCnFxdUkxyM6dV0sVZrkXzLkJ7SJAaZ9EdpSSIsccXxSNbesTkEdrqkTf3pUnIGHVyre99KiiyxLlFxpJxwxGI+1hlb+lRXhcZihr8KQ/XwU4/mWQfdWjRhUgapFRl//UUy8Tg3/wA94j7MkbD31eg6QEi7YeWwGrRmOVfLdsW/lp3VOfZUD6tEhPblF/aGtAeMDtrDzNkSVc41MZusg8Y2s3uphSjG7BjkXK3WANwsnXAPapbrKe8MKWbA2xbEvhCzOq6K7HMUkXV4DIdX6uVwTrYkHlQGqooooDlZTbm3HeU4bDSKrC4dxlZlOmawPAKCLkjVmUDmQ02r0higuCGdgbMEt1SeAJJAzHko1PZWU2k2VBPDA4EkpyKAgeKck51ksbFH1PHtHNba902otQ5LK4rO5rNhY4teGQ3kQDU2vIh0V9OfJrc/EU3r5vNtLE2WeNI/ize7Z1Ci+VxnbrOORGReF73FbOXbaLh9/kdtQu7XLnz5spTUgXB042rGnu64/FyuTNkOl7cDWismenMKAmaN0trYddrd6ABh42t317i6YBmFoGaMsF3iupy3IW78Ftc/JZj3Vb5sO5Dol2NTRVfH4tYo3la+VFLGwudOwczSGHphH1mlQxovpEspZP8AFjHWQ+GYd9Sc4x2bMJN8GmorzG4YAg3BFwe0Hga9VIwfIts7BnaSCODG/BsbhYdyqHQTx36jqw43C+iQwBuLC1zpsHi9owYXezyQSyJGXkQoy6qCSFlQkE2HNKn6cbOR5IHdQyPmgcEX42kibX5rIwH+JSkri8ObRzFl5CQGRfI3Dr7RrRt18KbHCxY+psV6aVkcxf4F+yf00YSXKHw88bMQoy5JFuxAABBB4nsrcfr+MGzRzqe+GUj1qCKx/wALgaRZJ9nRmRWDCSLIxDA3DWYIwN/GnsfSjC8Wcx2/eI6j1kW99X16mmz5ZIhOiyHMWWoumuzW4Y2Ds1cD76tp0jwR4YvD/wCrH+dfNMR+jzZeIcvFjmXMSxVZYGFybmwYXHGt7sLZMeGw8eHjOdI1sC2Uk6kkm2l7mryovS4/BPq0uFbvLwn3k1I+3MKOOJgHjLH+dfNOkn6I1xOIkxCYgR7xy5UwBgCeNiHXnr51oegvQdNmrKA+9aUqWYxhQAgawAufnE8aA0cnSjArxxmH/wBVPwNRwdLMFJfdTiXLx3SvJa/C+RTash0q/R9hMXiGxEmJeFmADBWhAOUWv1xe9qv9GsJs7Zsbxx4qPrsGcvNGSSBYaCwGndQE+1f0n7Pw7mNzNvF4oIZARpcXzWtoaubG6VTY2JZsNAqxuSA00tj1WKk7qNWvqPnCk+0BseaQzPHFPIbAssbyE24eiLVO/SRY1CYfCNYWCg5Yk14AKoZv5RVUr648yRZGqcuEzPQbU29jMQqPDucOstpMt4w6K9nCyEl2uBcFbX01rabJjjlliXDhdxhnYsyWyZ8jII0t6R67FjysBqSbZaXaMuJW+IcohXOYlGRTFxDMblnUgHmB2it70Rwe6wkQKhWZd4yjQK0hzlQOVr28qrq1MbZyjFcepKylwim/Uciq2Nx8UIBkcLc2F+JPOwGpqviNuYdJVhaQbxmyhRc62BsSNBxHHtHaKR7TwatjJC+Yndxleu4AUlwVAB4Zkv51Zdaq4ORCEOp4EuCECTEwgWSZ426pGmIOdWs3yswykjU3N6aTsVTEJ2xjEp9eErvB6hGfM0kghIMcN7LLBJCT82WGUmN+83dr+VOkxQZIZ2FgCM47A/xcqnuGY+zXMjPFql6P/wBNpx+DHYjjgDriIeTMwHhKgYH1sfVUUUhcwOpsJgJJF7WSO4YdhBIB7bL2UbKBR1U8TCEP1sNI0be5x6qg2LEwndS11iEmUc130xOXwtGLeNuyqd4tlmzwG15SDKw1ymJLfRQmeb+W3sirm5Lx4iEHXNIFP1xnX3t7qXQbUjDs0kbbsSTZmayhrqYlyFrBha99Ry41Y6P4osRcMGMKXDAg54SUfQ9oeM1KUemCZFPMmjS7XxQkwaOBpLuvU7IT7r1m9vKGa9gWTDylTYXDSFI0seI+VTIP/Z4IxwXEMnlHvSvuC0vx06rJI7eipw6ntIEjSMAOZNwLVsaiXVZH7f5K6liDNVPtrDQOIHkysq3tZrBQOJYCwsLE9lxTNGBFxqDqCOdYfGI2764G+lfMLE9WVuBDDWyAcRxCHtpx0NwrIkh3jNGXtGGy2GW4dlCgABmvoNOrpxrap1HmSaSKZ1dKyWuluGMmElyi7Iu9QdrRHOo88tvOkssgdEdTcMAQe5gCK2JrC7NhyQmH9xI0Q+qjHJ/IVrm+N09VXUjY0U8SwDxg8QDUJwa8rjwqzRXjVOS4Z2E2hdPspW9IK31lB++qbdG4T/cw+wv5U9oq6OqtXDGc8iEdGof3EPsj8q7/AOnIf3EPsj8qe0VL2y79Rjbsv2E0ewYhwihHgi/lVmPZoHCw8FA+6mFFQepsfLM9WOCqMGOZJqni8IzShQUVSlkDBvjGJO8RnB6l0GUGx0Z6bVFiY1ZSGFxbXy1BBHA99WafUyrsUnuQtTnHGTm0cNHioTfqFbqc1hkJtnjf6LAAGx1BBHKn8+1ZJsI8mHsJQNR6ZQ6FioH7Tqm68m0rFYSEzEPilRhm3THidD8UHBUAZg2rC98wHVBNOos2GmDRjRtFHANxZoW5DmyHkcw0B19dprY1vGdmcq6Dl+CHZmHQ543IculwwvZ4m1BQkk3zG7G5OYhjxFrfwpmljDm8ixPE5+dlaNont9JTJ5hhyqPGRC6tDbK5aSC+ln130DfMvrpy62nUFeZyjtBiF5Nk10OWQFSrDtDBdORBqE+qDlB+pmOJJNehA0BZiq+mssoTvZkE6jzZQPOrGCKSb2PjHIokHfHOpv55g/rFVtq404dppgubdiKcLe2axeNxmsbaAa2NK9gbfSQJJI0cbLLJEy5gAElIkS2bUqGCgHxrDXVUmuUTUJZcvQZ4GclkZvTWZo38XiBc+bpfzq3gI1SXEy9rqW/y4lP40oOVJ8RIjKY5BBiQVIILRSGObUceqI6ZSXME3a8jp7Um6HuFRnu89xHZYKuyix2fBm9JxHm7y8oLfeakwU4aXNzXEzRH7ShvvjWpcOt8Nhh2mI+8NVHDKEMjAAZnTEHvtiJI5D45MlY5yOwzjf4/d39EyS+TRwqPeXqCJBLO68VSXet9YIqRL61du7KvbVh8q4iWVjYJh0DHsG8la/qU1HAjRREgZZpnLWOuWSQ6A9uRR/Iaw5Z/ZIJYOysZJCQ2XjCjXAyc8RLc6dUCw7Mp7a2mBWMIqx5ciqFXKQRYCwAI7qw+FhVmyLrGqhddfi1bge0yyLc/RiHzq84LeYeb+yomXOkZQnKGJJzILKc2VdQxtl1Go0G9p5xrfR6soti5/EfQayWJjy4zEJykSOYd5IaJ/wDhp6611ZrpKmXE4WX5wlgPfmVZF9W6b11droddEkVUSxNCyivUosx8a8188ksNo7y3CiiiomQooooAooooAqtjnsvjpVmqWMYZlB4DU+F9fcKsqWZEo8kuztll455wufr7pk47yGNArLl5sHMhHiRzqbDlZFMLtmuoZHB1eO4KSK3z1NrntynnWg6HREYOEkWZ13reMpMh/qpTt3ZxicFLBWYtETwSU+kjfQk18Dfur3Fml6aY45SWTiRuzN59SirNlcMbEEb7KNQw1jxMa+AuV5gEcV1X/rJXhaaMqyP1uqbqs8JDHKTxRwtwe4H5VNZJMwXEIpzKCGT5RW/XQgcWUi47wbelSPFYGOCUuNcHjbJLlOkUjfs5V7Fa9r8jbyoU+pKL9P5gu6Ussbbfw28uo4SQTReJsrp/S1JejeFUbOSZGdTIgd7Na5ZgGuePC446cqdxOdzh3b0o3QN4i8L38yaX7Ow5j2fNFb9mcQo8Ekcp/KBUE8Rx9SWdsE8uGUXQABc2IhAGgAdA6gDs6lTYYn4Nhs3pNu3b6xG9b3g1DtiTImIf5s2YfbgCj+qre1LRpGOSK58o8PJ/2o/Qicwg+KwY/wAL3RE/hSLBYWSXDGdpmKbuRcoyraIkMzKxBBa6n0rg2Ho63cYuYxw4dgLlQpUdrfB2Cj2iKnbCLHHBhR6PVQ/UjGZye4kAfaongNZKODlklneORLH4tm5XRASt1uchZ29G50B17O7e2lu7yAMxDDDwqtszSykbxlvpmVRYHlZq7sWTLDLjLEtiHMqg81Nkw6a8LrlNu1zXjZ2B3mJDE5kwimND+8xElmxEnloo72bsrO3VnsF2GWQwxqiZd45yrYdUNbiBzRFHmFHbTTovgB+14ooKRX1J1+NlJ5ljpfsBPyqzEu+xEjvE4CCPINBnKuTcxOdEYhQ2oNxk1HGtP0Y27vSIDEVKoSrKuVGWMhGAUm6EEgWBYdjGtrSJOeZPcpub6cLg0lIumC/EpJ+7nibwBcIx9ljT2lPSyDeYLEqOJhcjxCkr7wK6E49UWjVi8PIixY61RVLPIHCOODqGHmAR99RV851McWyR6Ct5igoooqgmFFFcZgBcmwHEngPOiWQdoqkdpx/JJf6gJHtcPfXn4bIfRgP2nA9yhq2I6S6XESDsii/STb7HJIB6TLu1+tJ1F97Crm9xHzIh9pz+ApRj9lYiXEQTM0WSGRZd11hmZDcEvr2C2mmvl0NFoZK1OzZEJ3pReN2fTto4tMLAXsMqKFUEhRyVQWPojhc8hWD2hicU64llZmkkjBVGuFaMD04I73R0Y3F9T1c3EWcbT2s+Ij3b4YCxDqyyq2V1N0bKyqGsQNKpT41nVS0TxyL1gQA6q1tRdTdkOoOgNu+vT36jddD2OXVVj5kUejW3BMgnuLkqk4HAORaOYdisND5fNNNmw6gth5FDRTBrKeGoO8jI7CLsPtdgrGbSxUWFnXFhbRTApiYGBBXN6ehFmF7nTmD8/TYwLvYzFnuyZSknG4OsMv0uGvaVbtrTmsbo25JenBBs/AtuJsMzlmBZVc8SHGeNm+lc2J5lSedSYB99FMbftLm3+JAhI9ZNe8HiLyhiMpkjKuPmyQtqL89JGseYUVHsQ5cRiYvmtG4H0ZN4R5aEeVQfr+5AVYuQyrPGeD4fCzL4sSr/ANKeurvTSXLFIezDYo/7tR/zUuPVMF+cEcJ+zMR/yj11Y/SEf7NN/wDExP8A9FWL5okfRjPEwBzhFv6JEtu0RxW1+1IlRbTUyNIoNrquGUjiN71pyO8Jl9mp9luGJlJ6qxRoD2DIJJD/ADJ7NR7MBdkJFrIZmH08QTkHiqKw+0Kr4/BI97VmylFVR1F3gXle4jgTwLn/AHdcniWONcPmsCrNI50+LGs0hPIsSRf6R7K8QHPOTyzFyexYrxxA9xYzN9mke3sRvmiww44xg0nauFQ3VfFhmNvpNUoxzhGVuPoZSMOZFGV5TmQEWymSyxAjllXJ6qUbJ6QCDaiwqficq4S3YRcq3jnOU+NOdsY0RnOR1YI2nYd9ikK+Zz+yK+c9DYDNtDCxnrEyGaQ/Uu5bze3vq/Sp9fUi2FUZVzlPhL+5+gq8yICCDwIsfA16oNdc45gNj3ODw9+Kxqh8VGU+9anqHZk4KTx84sRKpHYDKxU+FjUteA8UrcNQ0d3Ty6oI7Uc86oMzGw4eJ5ADme6o8XihGOF2OiqOLHx5DtPKlwQk53OZ+3koPEIOQ9551Vp9K7PieyJynjZEzYqR/RAjXtaxY+A4L53PcK8fBo73e8jDgW1t4A6DyFdorrV1wr+VFLy+Sf4R2KBXhp27aJSNDoO4cqjqxyZhJHSSe2iMgEEi9dDG1q5lNr8r2rAOuQbWFtPfQHI5mvNdC34UyZJRO1tdQe3gahihjU5kBia1rpoLE3sV4ce6ukmwHIV2wt33qam0RcURyvOkqy2WRMylylwwI6ufd63ORmBsdcq6aU2gkRpxIhBEkBFxz3UgsPEb06UuiYg6G1ejD195EQsguOHVcG1ww53sNeItVqsUitxwU9rIfibcp2HkuMhb+lmqXp//AO3lJ/hcR90J/Cl+3sXmiLkFGjxSuV4mzoOfNSwYA93lT7pVCrhI21ErPB/qrY+5SfKr+HFlfch2fhmXBQwt6cqojf5gBf8Akv6quxYrLFLiBrcu694XqRgdxyj11X6R40xh5FFzFBJKB/tHtHCPXnqbFxrBDFH8lCgPesKlz69376hzv3ZIpJGqRlGPVJyOf9jhltKfNiw/zKm2aglljlI627Mx7VOIyhEHhHHb1VQidhu1IzE2D35LEHc+bz5vER1P0eDxYEMDmcqFjPboIofuU+upSWERXIm6c7RCw2vrPKT/AJUFlFu27kW+sa9fodwObGSykaxQAeDTObDyWI0g6T4hJcQN2waKFFijI4HJfM1+Yufdfsr6L+iHBZcNLLzlmOv0Y1CAevN663dKviSOlqanV4fmXMmjeVw12g10Dzp8X6SYh4cVjWjbKyykg+McbEEHiNap4T9IDAfHYcG3yo3t/I409qm3TbAtvsZLa6ZrE/NO4jNz3d9fPtmwiSaJDwZ1B7xe591X2+H6LWUOdscuK5Wz2NWWp1FFqjB7M+kxTl7SsCGcCyniinUKbaX5nv8AAVZqoz9a/fVpTevGuKWy4PSY2PbNe2lrC1cAvQ9r6cO+hWINxQHKKK9xEA3PLh3mgPFdoJrlYB0D3UAnlQCbW5VygAC+ldYWNq64F9OFeayDpU8bUKbaius97DsFq80H3I9sYAYiO4sHAOUm9gbc7cRe3qB5U13yzHDG3NpdeKmNMjDxzSWqnA9j3HSl2K2umCxBLpI6yJ1AmTqkMN56RHH4v2T21swbksEFVKUsRWWy9tYZ5Av7zExqfqQZWP8AO9T9Js7Aqls+5kyg8M8jRRJf2mrKL0sG9V9w5C5msWQHM0rO1uOlsg+zXjaHS6aRiyRpHogFyXI3chcHgo1JHI8Ku6HlF8PDtTPboZpMe6QQNLfqiQoCeYjjkjTXvbMftmsz0g26JIlwkAIgjVVzahpMgAFh8lNOepvyHFJNM75c7s+QWXMdF8BwB7wNa8VPGDs6PwdVvrt3fY8sQB3V9x/R7hymAgDcSub2iT+NfDDEZHWMcXYKPtED8a/R+Cw4jjVBwVQvqFbuljyzQ/qK7PRWvuT0UUVuHlzJyr/aMV3snvhSsviujOHJ3kcSpKpzKVuqlhr1lGljw4c61c//ALjE/WT/AIK1k9t4zE5TuYWCji/Vz255VJ0GnE69g515TxCVq1WK5dP5wdKroVOZLOPoV3xCZiCyqw4o5CsviD94rwcbGp1mjB+uv3XpJDssyqc111BAYBs2gbMdbk3PG/LneotoYDdBbE3Y2JVQoGn2jc8vOtyNMXs3uaPvOX6f7mjXacfKWM+Bv91ck2tEou0sYHC5NvvrLzAgXVrtothvgeeufuvfhTbZkwYjMzZwmXKxuOWYo3O9vVSWnilkxHxOT5SGR2tFx30ftCvLbXhHGeIfaFIGTeTMERdNRlK5bA2vpoX+69THBzAhgtmHAhluPzHdTyIL1MPxOefkHy49P3qnwBP4V6XaCdpbwR/yrNSYeSRiJCwIQv1/QJ0AAF8oXjwN+FdiwsqqJIlGqgjIRZri4zKbX99PIj3D8Ss/SaX9YJ2P7D/lUL7bhBKnOGHLI1/Hhw76W4nHyKyoEVmZcw9O/G3oW09elQTjEOOtGCB9BTbws9x5VhUR9f8AJh+I2eiQ5XbcPa3sN+VCbewp0E8d721a331lirXYB7G2ilSCDyJDG9qI4ZiissRbgRlyr4jKT4jjU/ZodyEfFLc/KmbEbRhPCaP21/OrCOG4EHwIP3Vi8zKxYsBl5MvontNzxr3M4mMdolz3bVcuUggc+I4X7u+oPTL0ZZHxXPMdzaBTWa6aYpHaNQQWUsT3AgDXsJI4d1KtoYPdJ8ZcKTYFXJ1PAa29RBpbCw9EW07Ba4PO1Trp6d8nf8Esjqbep5WONtn+SWiiirD2QUUVxjQMd9AMHvtowjkhMh+wNPeRX3cV8n/QxhLzYiY8FRIx4sWZvcFr6zXS08cQPAeMW+Zqn9ArhrtBq85ZiJdpJ8MxcN+uGRsvPKYkAbwuD/4aUdJ5imGkIIHAa8DdhdfPhWG/SDiXXauIdGKsjqFYcR8Un58KtYPpc2IX4LPECZCFEiEDnqWQ8DbgQePKuN4l4LqHbHUw+KOza9V/s3tPqYdPly5IF285/aDRjwQhTl5gXBIPffTspngUixlkOImRgL5csYVgD55iPEdtqiToxGL3lYj5ICgEd5uSD7q94Xow6sCJgRqAMpDdZSON+81XdKpxbjLpZn2aK5iLsXiIw+WFzIBxLAKDbjlZePmKoTYktfqnKQNGylbi9+88uyn2I6LIFXJIwLEC5AI17ha3rrq9EybZ57gclS3vLVZC2pLdkHoaNmobiKParqQwVQR3m1jxFrf+aU2wO3CTaZli7CEup+sS1x93fVh+iI+TOR4oD9xFeE6IczP6o/zaszsokucCGjrg/lHOFwMYVTZXNgc5AJb6V9akfBISTqpOpyki5PMgaXqhgNhNCfi8QwHNSgKn7ObTytTGKU3ysLNa+nAjtU8x92lca6M4NyjLKOxX5U49DiiA4DW+drcCNLkchnFiB3fdXobPj+UubvYkn31bqWCO+p4CqvNsntkmtNTDdRRQm2NE69YWUd5sPAX0pDiMfhYrJGzyKL3W5KMTwu7X534XvTTbGFkxa9WQJHyUgkOOTEg8OwW76Wjoq5FmlQWNxZWP3kV06IRUf+Sb+xpWdHV8MF+wvTace9WQpa2hVblQOTC+t1ueAHGmcO1sOXZrZTYjORYMOPHy52qs3RedT1XQg8dSL+Iqc9FHI1mW54jIbeu9/dW23Rj5jRu0sbJdWMfY8QbRVyWdXBI0KMhyrxsFdSL8Lm+tqSgg3INwSTcgAm54lRoCewU4fYjwZSXDBmtoCMvfqeYv6qWYiEIco4ZVI+0oP41CKjluLPVeFRqg10LGVx9iOiiipHdCo5jpUlVcTIbG2thp3nl76lFZZVdNRg2fZ/0S4Hd4EOeMsjP5Dqr7lra1R2LgRBBFCP7uNU8wBc+u9Xq6sVhYPmt1nmWSn3YVw12uGpFZ8H6X9GcbNtKfLAx3smZT8nIAqhsx0toL686a4T9Gj4eNsTNPd4hvFjjXS66kM7elpfgB419RwkgZQ41z6k/h5cKlZQRYi4OhHaDxFXPUWOvy87cBJJ5PmZFXYpCLMONj7+dVcRhDC7Qnihyg9q/IbzX3g17gk5V5K2GG4s7SalHKIca1mhUc5Pcqn/tV2luMb+0wD6LnzIH5UyqMlhInJYSCiiioEAqLEQZhxsRqp7D2259451LRQFaLEr6MnUbx0bvUniPf21yWXfdRf2Q9I8n+iDzHafLmbWWUHQgEd4vXaxGEYvKLZWyawwooorJUFFFFAdWFX6rAEcwdQa9w9D4cWJZCzxvvCoK2tZUSwKHQ8+ypcMlusfKtD0WT+zhvns0nkzHKfUBXT0EMyeSi3UWVNSreGfNNu9CsThgXAEqDUsgNwO0x8fVeszC2f0Az/VBPvFfoeqeD2bhy8g3SGxBPVGhYEkdnK/nW/LSxzsb1X9Q3xjiaTfc+Fts+c/3ZHiVv99NeinRWebEw5o7RrIsjknTKjBracbkAV9xjwka+iijwUCp6zHTpPJr3+NXWxaxyFFFFbJxgooooBNisBLGzSQWIY5niY2BJ4sjfJJ5i1jUSbZjvlkvC/wA2QW9Tei3kafV4lhVhlYBh2EAj1GgEW2NjpiQGuVYCyutjodbEcGW/L1EUhborOODxN33kX3Wa3rrTt0dhBvHniP8As2Kj2eHuqM7MxK+hiQ3dJGD/ADKR91U2aeux5kiyFs4bJmC6S7CxEe7mKrZDYlGLEXIsSCo0v99X48LNYEwkEgHLnQEXHCzEVrS2NXjDE/esjKfUwNeGx8vB8HLbuMbj1XFUvQ1M2Ja2bgo9jM/A5f4eX2o/+qufB5P4eX+X8DWhOOiHHDzL/lOP6a8/rTDc2kXxWUfeKj7vq+pX7VMz+6f+Hl9R/Cizfw8vsP8AlT/9a4T9/b1/iKP1nhP4kesf9NY93192Z9qmILt/Dy+w/wCVdDN/Dyf6b/lT79aYT+I9/wD+aP1phf3rHwDn7hT3fX3Y9ql2EPxh/wD55PYahlcccO48QB95rQDaOHPBJn8I5T+FSR463oYSb/TVfexrPu+vux7TIz0WHkbhhZbdvUt5XYXqUYOXlhZPXH/1VofhOKb0cJbveVR7lBrow2Nbi8EfgrufeQKz7BUY9pmJodhzSm0to4+ahruw7LjRB33J7Lcaf4nGQwgB3VABYC4Gg0AC8a8DYbN+1xEr9ykIvqXX31bwWyIItUiUH51rt7R1rYqqjWsRKpzcuRcuJmm0hjKKf72UW9iPi3nYU12fgliXKCSSczMfSZjxY1aoq0gFFFFAFFFFAf/Z"/>
          <p:cNvSpPr>
            <a:spLocks noChangeAspect="1" noChangeArrowheads="1"/>
          </p:cNvSpPr>
          <p:nvPr/>
        </p:nvSpPr>
        <p:spPr bwMode="auto">
          <a:xfrm>
            <a:off x="155575" y="-1371600"/>
            <a:ext cx="2476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cheeseburger-and-fries-clip-art-food_232614.jpg"/>
          <p:cNvPicPr>
            <a:picLocks noChangeAspect="1"/>
          </p:cNvPicPr>
          <p:nvPr/>
        </p:nvPicPr>
        <p:blipFill>
          <a:blip r:embed="rId2" cstate="print"/>
          <a:stretch>
            <a:fillRect/>
          </a:stretch>
        </p:blipFill>
        <p:spPr>
          <a:xfrm>
            <a:off x="1676400" y="3042138"/>
            <a:ext cx="2514600" cy="2901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Produce.jpg"/>
          <p:cNvPicPr>
            <a:picLocks noChangeAspect="1"/>
          </p:cNvPicPr>
          <p:nvPr/>
        </p:nvPicPr>
        <p:blipFill>
          <a:blip r:embed="rId3" cstate="print"/>
          <a:stretch>
            <a:fillRect/>
          </a:stretch>
        </p:blipFill>
        <p:spPr>
          <a:xfrm>
            <a:off x="4800600" y="308610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a:t>Conclusion</a:t>
            </a:r>
          </a:p>
        </p:txBody>
      </p:sp>
      <p:sp>
        <p:nvSpPr>
          <p:cNvPr id="3" name="Content Placeholder 2"/>
          <p:cNvSpPr>
            <a:spLocks noGrp="1"/>
          </p:cNvSpPr>
          <p:nvPr>
            <p:ph idx="1"/>
          </p:nvPr>
        </p:nvSpPr>
        <p:spPr>
          <a:xfrm>
            <a:off x="1435608" y="1066800"/>
            <a:ext cx="7498080" cy="4800600"/>
          </a:xfrm>
        </p:spPr>
        <p:txBody>
          <a:bodyPr>
            <a:normAutofit/>
          </a:bodyPr>
          <a:lstStyle/>
          <a:p>
            <a:pPr marL="0" indent="457200">
              <a:buNone/>
            </a:pPr>
            <a:r>
              <a:rPr lang="en-US" sz="2400" dirty="0"/>
              <a:t>Living in a lower socioeconomic status area should not deny you the right to food and health.  And yet people living in food deserts are not able to get healthy, nutritious food.  People deserve to have access to supermarkets and grocery stores no matter where they live.  Furthermore, the disadvantages of people in food deserts distance them from the rest of Baltimore City, which only leads to a deeper divide between people of different income levels.  This issue needs to be solved and we can take after the examples and principles of Milton Wolf and La </a:t>
            </a:r>
            <a:r>
              <a:rPr lang="en-US" sz="2400" dirty="0" err="1"/>
              <a:t>Benevolencija</a:t>
            </a:r>
            <a:r>
              <a:rPr lang="en-US" sz="2400" dirty="0"/>
              <a:t> to do so.</a:t>
            </a:r>
          </a:p>
        </p:txBody>
      </p:sp>
      <p:pic>
        <p:nvPicPr>
          <p:cNvPr id="9" name="Picture 8" descr="produce_2.png"/>
          <p:cNvPicPr>
            <a:picLocks noChangeAspect="1"/>
          </p:cNvPicPr>
          <p:nvPr/>
        </p:nvPicPr>
        <p:blipFill>
          <a:blip r:embed="rId3" cstate="print"/>
          <a:stretch>
            <a:fillRect/>
          </a:stretch>
        </p:blipFill>
        <p:spPr>
          <a:xfrm>
            <a:off x="0" y="5401868"/>
            <a:ext cx="9144000" cy="1913332"/>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dirty="0"/>
              <a:t>What is a Food Desert?</a:t>
            </a:r>
          </a:p>
        </p:txBody>
      </p:sp>
      <p:sp>
        <p:nvSpPr>
          <p:cNvPr id="3" name="Content Placeholder 2"/>
          <p:cNvSpPr>
            <a:spLocks noGrp="1"/>
          </p:cNvSpPr>
          <p:nvPr>
            <p:ph idx="1"/>
          </p:nvPr>
        </p:nvSpPr>
        <p:spPr>
          <a:xfrm>
            <a:off x="1295400" y="1295400"/>
            <a:ext cx="7638288" cy="5562600"/>
          </a:xfrm>
        </p:spPr>
        <p:txBody>
          <a:bodyPr>
            <a:normAutofit fontScale="85000" lnSpcReduction="20000"/>
          </a:bodyPr>
          <a:lstStyle/>
          <a:p>
            <a:pPr marL="0" indent="0">
              <a:buNone/>
            </a:pPr>
            <a:r>
              <a:rPr lang="en-US" sz="3300" dirty="0"/>
              <a:t>In Baltimore City a food desert is defined as an area where:</a:t>
            </a:r>
          </a:p>
          <a:p>
            <a:pPr marL="0" indent="0">
              <a:buNone/>
            </a:pPr>
            <a:endParaRPr lang="en-US" sz="1100" dirty="0"/>
          </a:p>
          <a:p>
            <a:r>
              <a:rPr lang="en-US" sz="2900" dirty="0"/>
              <a:t>The distance to a supermarket or supermarket alternative is more than ¼ mile</a:t>
            </a:r>
          </a:p>
          <a:p>
            <a:r>
              <a:rPr lang="en-US" sz="2900" dirty="0"/>
              <a:t>The median household income is at or below 185% of the Federal Poverty Level</a:t>
            </a:r>
          </a:p>
          <a:p>
            <a:r>
              <a:rPr lang="en-US" sz="2900" dirty="0"/>
              <a:t>Over 30% of households have no vehicle available</a:t>
            </a:r>
          </a:p>
          <a:p>
            <a:r>
              <a:rPr lang="en-US" sz="2900" dirty="0"/>
              <a:t>The average Healthy Food Availability Index (HFAI) score for all food stores is low</a:t>
            </a:r>
          </a:p>
          <a:p>
            <a:endParaRPr lang="en-US" sz="1500" dirty="0"/>
          </a:p>
          <a:p>
            <a:pPr marL="0" indent="0" algn="ctr">
              <a:buNone/>
            </a:pPr>
            <a:r>
              <a:rPr lang="en-US" sz="3300" dirty="0"/>
              <a:t>More than two dozen areas in Baltimore have been identified as food deserts,  but this problem exists in cities all over the world.  It has been estimated that 23.5 million people live in food deserts.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noAutofit/>
          </a:bodyPr>
          <a:lstStyle/>
          <a:p>
            <a:r>
              <a:rPr lang="en-US" sz="3700" dirty="0"/>
              <a:t>The Cause of Baltimore Food Deserts</a:t>
            </a:r>
          </a:p>
        </p:txBody>
      </p:sp>
      <p:pic>
        <p:nvPicPr>
          <p:cNvPr id="3" name="Picture 2" descr="Bmore_Food_Map.PNG"/>
          <p:cNvPicPr>
            <a:picLocks noChangeAspect="1"/>
          </p:cNvPicPr>
          <p:nvPr/>
        </p:nvPicPr>
        <p:blipFill>
          <a:blip r:embed="rId2" cstate="print"/>
          <a:stretch>
            <a:fillRect/>
          </a:stretch>
        </p:blipFill>
        <p:spPr>
          <a:xfrm>
            <a:off x="1066800" y="822939"/>
            <a:ext cx="4746650" cy="6644661"/>
          </a:xfrm>
          <a:prstGeom prst="rect">
            <a:avLst/>
          </a:prstGeom>
        </p:spPr>
      </p:pic>
      <p:sp>
        <p:nvSpPr>
          <p:cNvPr id="4" name="Rectangle 3"/>
          <p:cNvSpPr/>
          <p:nvPr/>
        </p:nvSpPr>
        <p:spPr>
          <a:xfrm>
            <a:off x="2743200" y="838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p:nvPr>
        </p:nvSpPr>
        <p:spPr>
          <a:xfrm>
            <a:off x="5791200" y="1066800"/>
            <a:ext cx="3200400" cy="5791200"/>
          </a:xfrm>
        </p:spPr>
        <p:txBody>
          <a:bodyPr>
            <a:noAutofit/>
          </a:bodyPr>
          <a:lstStyle/>
          <a:p>
            <a:pPr marL="0" indent="0" algn="ctr">
              <a:buNone/>
            </a:pPr>
            <a:r>
              <a:rPr lang="en-US" sz="1900" dirty="0"/>
              <a:t>Stores with healthy food do not want to build in areas with a lot of low income families because healthy, fresh food is usually more expensive and many people in such areas are unable to afford as much.  These areas also often have more problems with violence and vandalism which raises costs for stores and makes them generally unappealing places for business.  </a:t>
            </a:r>
          </a:p>
          <a:p>
            <a:pPr marL="0" indent="0" algn="ctr">
              <a:buNone/>
            </a:pPr>
            <a:r>
              <a:rPr lang="en-US" sz="1900" dirty="0"/>
              <a:t>Thus, the only food stores that get built in certain areas are cheap corner stores and fast food restaurants.  This lack of nutritious food results in a food desert.</a:t>
            </a:r>
          </a:p>
        </p:txBody>
      </p:sp>
      <p:sp>
        <p:nvSpPr>
          <p:cNvPr id="8" name="Rectangle 7"/>
          <p:cNvSpPr/>
          <p:nvPr/>
        </p:nvSpPr>
        <p:spPr>
          <a:xfrm>
            <a:off x="1219200" y="6705600"/>
            <a:ext cx="4572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dirty="0"/>
              <a:t>Prevalence in Baltimore</a:t>
            </a:r>
          </a:p>
        </p:txBody>
      </p:sp>
      <p:sp>
        <p:nvSpPr>
          <p:cNvPr id="3" name="Content Placeholder 2"/>
          <p:cNvSpPr>
            <a:spLocks noGrp="1"/>
          </p:cNvSpPr>
          <p:nvPr>
            <p:ph idx="1"/>
          </p:nvPr>
        </p:nvSpPr>
        <p:spPr>
          <a:xfrm>
            <a:off x="1371600" y="1219200"/>
            <a:ext cx="7498080" cy="4953000"/>
          </a:xfrm>
        </p:spPr>
        <p:txBody>
          <a:bodyPr>
            <a:normAutofit/>
          </a:bodyPr>
          <a:lstStyle/>
          <a:p>
            <a:pPr marL="0" indent="457200">
              <a:buNone/>
            </a:pPr>
            <a:r>
              <a:rPr lang="en-US" sz="2800" dirty="0"/>
              <a:t>25% of Baltimore city residents live in a food desert, including 30% of children in Baltimore.  It also disproportionately affects African Americans with 34% living in a food desert.  These more than two dozen areas are scattered throughout Baltimore.  They are filled with corner stores and fast food places that sell 				   little or no fresh produce, 			     but are crammed with 				    junk food, snacks, and 			         alcohol.</a:t>
            </a:r>
          </a:p>
        </p:txBody>
      </p:sp>
      <p:pic>
        <p:nvPicPr>
          <p:cNvPr id="5" name="Picture 4" descr="Corner_Store.jpg"/>
          <p:cNvPicPr>
            <a:picLocks noChangeAspect="1"/>
          </p:cNvPicPr>
          <p:nvPr/>
        </p:nvPicPr>
        <p:blipFill>
          <a:blip r:embed="rId2" cstate="print"/>
          <a:stretch>
            <a:fillRect/>
          </a:stretch>
        </p:blipFill>
        <p:spPr>
          <a:xfrm>
            <a:off x="5232400" y="3886200"/>
            <a:ext cx="3759200" cy="2819400"/>
          </a:xfrm>
          <a:prstGeom prst="rect">
            <a:avLst/>
          </a:prstGeom>
          <a:ln>
            <a:noFill/>
          </a:ln>
          <a:effectLst>
            <a:softEdge rad="112500"/>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ench-fries.jpg"/>
          <p:cNvPicPr>
            <a:picLocks noChangeAspect="1"/>
          </p:cNvPicPr>
          <p:nvPr/>
        </p:nvPicPr>
        <p:blipFill>
          <a:blip r:embed="rId2" cstate="print">
            <a:lum contrast="10000"/>
          </a:blip>
          <a:stretch>
            <a:fillRect/>
          </a:stretch>
        </p:blipFill>
        <p:spPr>
          <a:xfrm>
            <a:off x="1066800" y="4648200"/>
            <a:ext cx="3810000" cy="2362200"/>
          </a:xfrm>
          <a:prstGeom prst="rect">
            <a:avLst/>
          </a:prstGeom>
          <a:effectLst>
            <a:softEdge rad="63500"/>
          </a:effectLst>
        </p:spPr>
      </p:pic>
      <p:pic>
        <p:nvPicPr>
          <p:cNvPr id="9" name="Picture 8" descr="Produce-3.jpg"/>
          <p:cNvPicPr>
            <a:picLocks noChangeAspect="1"/>
          </p:cNvPicPr>
          <p:nvPr/>
        </p:nvPicPr>
        <p:blipFill>
          <a:blip r:embed="rId3" cstate="print"/>
          <a:stretch>
            <a:fillRect/>
          </a:stretch>
        </p:blipFill>
        <p:spPr>
          <a:xfrm>
            <a:off x="5562600" y="4942766"/>
            <a:ext cx="3581400" cy="1915233"/>
          </a:xfrm>
          <a:prstGeom prst="rect">
            <a:avLst/>
          </a:prstGeom>
        </p:spPr>
      </p:pic>
      <p:sp>
        <p:nvSpPr>
          <p:cNvPr id="2" name="Title 1"/>
          <p:cNvSpPr>
            <a:spLocks noGrp="1"/>
          </p:cNvSpPr>
          <p:nvPr>
            <p:ph type="title"/>
          </p:nvPr>
        </p:nvSpPr>
        <p:spPr>
          <a:xfrm>
            <a:off x="1219200" y="76200"/>
            <a:ext cx="7620000" cy="1143000"/>
          </a:xfrm>
        </p:spPr>
        <p:txBody>
          <a:bodyPr>
            <a:normAutofit fontScale="90000"/>
          </a:bodyPr>
          <a:lstStyle/>
          <a:p>
            <a:r>
              <a:rPr lang="en-US" dirty="0"/>
              <a:t>The Harm of Living in a Food Desert</a:t>
            </a:r>
          </a:p>
        </p:txBody>
      </p:sp>
      <p:sp>
        <p:nvSpPr>
          <p:cNvPr id="5" name="Content Placeholder 4"/>
          <p:cNvSpPr>
            <a:spLocks noGrp="1"/>
          </p:cNvSpPr>
          <p:nvPr>
            <p:ph idx="1"/>
          </p:nvPr>
        </p:nvSpPr>
        <p:spPr>
          <a:xfrm>
            <a:off x="1295400" y="1143000"/>
            <a:ext cx="7498080" cy="5029200"/>
          </a:xfrm>
        </p:spPr>
        <p:txBody>
          <a:bodyPr>
            <a:normAutofit/>
          </a:bodyPr>
          <a:lstStyle/>
          <a:p>
            <a:r>
              <a:rPr lang="en-US" sz="2600" dirty="0"/>
              <a:t>Living without healthy food impacts children’s growth.</a:t>
            </a:r>
          </a:p>
          <a:p>
            <a:r>
              <a:rPr lang="en-US" sz="2600" dirty="0"/>
              <a:t>Children living a food desert do worse in school than their peers.</a:t>
            </a:r>
          </a:p>
          <a:p>
            <a:r>
              <a:rPr lang="en-US" sz="2600" dirty="0"/>
              <a:t>Living in a food desert increases your risk of cardiovascular disease, asthma, and hypertension and doubles your risk of death from diabetes.</a:t>
            </a:r>
          </a:p>
          <a:p>
            <a:pPr>
              <a:buNone/>
            </a:pPr>
            <a:endParaRPr lang="en-US" sz="800" i="1" dirty="0"/>
          </a:p>
          <a:p>
            <a:pPr algn="ctr">
              <a:buNone/>
            </a:pPr>
            <a:r>
              <a:rPr lang="en-US" sz="2800" i="1" dirty="0"/>
              <a:t>All of these end up furthering the divide between races and socioeconomic classes in 		Baltimore.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normAutofit fontScale="90000"/>
          </a:bodyPr>
          <a:lstStyle/>
          <a:p>
            <a:r>
              <a:rPr lang="en-US" dirty="0"/>
              <a:t>How this Problem is Being Solved</a:t>
            </a:r>
          </a:p>
        </p:txBody>
      </p:sp>
      <p:sp>
        <p:nvSpPr>
          <p:cNvPr id="3" name="Content Placeholder 2"/>
          <p:cNvSpPr>
            <a:spLocks noGrp="1"/>
          </p:cNvSpPr>
          <p:nvPr>
            <p:ph idx="1"/>
          </p:nvPr>
        </p:nvSpPr>
        <p:spPr>
          <a:xfrm>
            <a:off x="1295400" y="990600"/>
            <a:ext cx="7620000" cy="5334000"/>
          </a:xfrm>
        </p:spPr>
        <p:txBody>
          <a:bodyPr>
            <a:noAutofit/>
          </a:bodyPr>
          <a:lstStyle/>
          <a:p>
            <a:pPr>
              <a:buNone/>
            </a:pPr>
            <a:r>
              <a:rPr lang="en-US" sz="2400" dirty="0"/>
              <a:t>Some of the main efforts to eliminate food deserts are coming from the Baltimore City Government.  The City Council approved a legislation to increase access to 					healthy food by providing tax 				cuts to urban farms, virtual 					supermarkets (an online 					shopping service with 					delivery), and developers who 				want to build grocery stores in food deserts.  They also plan to make it easier to use food stamps (now known as SNAP) in local farmers markets.</a:t>
            </a:r>
          </a:p>
          <a:p>
            <a:pPr>
              <a:buNone/>
            </a:pPr>
            <a:r>
              <a:rPr lang="en-US" sz="2400" i="1" dirty="0"/>
              <a:t>There are also many private organizations trying to help fight this problem.</a:t>
            </a:r>
          </a:p>
        </p:txBody>
      </p:sp>
      <p:sp>
        <p:nvSpPr>
          <p:cNvPr id="1026" name="AutoShape 2" descr="image.title"/>
          <p:cNvSpPr>
            <a:spLocks noChangeAspect="1" noChangeArrowheads="1"/>
          </p:cNvSpPr>
          <p:nvPr/>
        </p:nvSpPr>
        <p:spPr bwMode="auto">
          <a:xfrm>
            <a:off x="155575" y="-2057400"/>
            <a:ext cx="4286250" cy="42862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5" descr="mayor.jpg"/>
          <p:cNvPicPr>
            <a:picLocks noChangeAspect="1"/>
          </p:cNvPicPr>
          <p:nvPr/>
        </p:nvPicPr>
        <p:blipFill>
          <a:blip r:embed="rId2" cstate="print"/>
          <a:stretch>
            <a:fillRect/>
          </a:stretch>
        </p:blipFill>
        <p:spPr>
          <a:xfrm>
            <a:off x="1828800" y="2209800"/>
            <a:ext cx="3003740" cy="200649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752600" y="3713202"/>
            <a:ext cx="2667000" cy="553998"/>
          </a:xfrm>
          <a:prstGeom prst="rect">
            <a:avLst/>
          </a:prstGeom>
          <a:noFill/>
        </p:spPr>
        <p:txBody>
          <a:bodyPr wrap="square" rtlCol="0">
            <a:spAutoFit/>
          </a:bodyPr>
          <a:lstStyle/>
          <a:p>
            <a:r>
              <a:rPr lang="en-US" sz="1000" b="1" dirty="0">
                <a:solidFill>
                  <a:schemeClr val="bg1"/>
                </a:solidFill>
              </a:rPr>
              <a:t>Baltimore City Mayor Stephanie Rawlings-Blake speaking at the Food Environment Map Report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r>
              <a:rPr lang="en-US" dirty="0"/>
              <a:t>Baltimore Orchard Project</a:t>
            </a:r>
          </a:p>
        </p:txBody>
      </p:sp>
      <p:pic>
        <p:nvPicPr>
          <p:cNvPr id="4" name="Content Placeholder 3" descr="Orchard_Map.jpg"/>
          <p:cNvPicPr>
            <a:picLocks noGrp="1" noChangeAspect="1"/>
          </p:cNvPicPr>
          <p:nvPr>
            <p:ph idx="1"/>
          </p:nvPr>
        </p:nvPicPr>
        <p:blipFill>
          <a:blip r:embed="rId2" cstate="print">
            <a:lum/>
          </a:blip>
          <a:stretch>
            <a:fillRect/>
          </a:stretch>
        </p:blipFill>
        <p:spPr>
          <a:xfrm>
            <a:off x="4729067" y="838200"/>
            <a:ext cx="4414933" cy="5943600"/>
          </a:xfrm>
        </p:spPr>
      </p:pic>
      <p:sp>
        <p:nvSpPr>
          <p:cNvPr id="5" name="Content Placeholder 4"/>
          <p:cNvSpPr txBox="1">
            <a:spLocks/>
          </p:cNvSpPr>
          <p:nvPr/>
        </p:nvSpPr>
        <p:spPr>
          <a:xfrm>
            <a:off x="1066800" y="914400"/>
            <a:ext cx="3810000" cy="5943600"/>
          </a:xfrm>
          <a:prstGeom prst="rect">
            <a:avLst/>
          </a:prstGeom>
        </p:spPr>
        <p:txBody>
          <a:bodyPr>
            <a:normAutofit fontScale="85000" lnSpcReduction="10000"/>
          </a:bodyPr>
          <a:lstStyle/>
          <a:p>
            <a:pPr marR="0" lvl="0" algn="ctr" defTabSz="914400" rtl="0" eaLnBrk="1" fontAlgn="auto" latinLnBrk="0" hangingPunct="1">
              <a:lnSpc>
                <a:spcPct val="100000"/>
              </a:lnSpc>
              <a:spcBef>
                <a:spcPts val="600"/>
              </a:spcBef>
              <a:spcAft>
                <a:spcPts val="0"/>
              </a:spcAft>
              <a:buClr>
                <a:schemeClr val="accent1"/>
              </a:buClr>
              <a:buSzPct val="80000"/>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The Baltimore Orchard works with local groups to plant and maintain orchards and gardens all</a:t>
            </a:r>
            <a:r>
              <a:rPr kumimoji="0" lang="en-US" sz="2400" b="0" i="1" u="none" strike="noStrike" kern="1200" cap="none" spc="0" normalizeH="0" noProof="0" dirty="0">
                <a:ln>
                  <a:noFill/>
                </a:ln>
                <a:solidFill>
                  <a:schemeClr val="tx1"/>
                </a:solidFill>
                <a:effectLst/>
                <a:uLnTx/>
                <a:uFillTx/>
                <a:latin typeface="+mn-lt"/>
                <a:ea typeface="+mn-ea"/>
                <a:cs typeface="+mn-cs"/>
              </a:rPr>
              <a:t> over Baltimore.</a:t>
            </a:r>
          </a:p>
          <a:p>
            <a:pPr marR="0" lvl="0" algn="ctr" defTabSz="914400" rtl="0" eaLnBrk="1" fontAlgn="auto" latinLnBrk="0" hangingPunct="1">
              <a:lnSpc>
                <a:spcPct val="100000"/>
              </a:lnSpc>
              <a:spcBef>
                <a:spcPts val="600"/>
              </a:spcBef>
              <a:spcAft>
                <a:spcPts val="0"/>
              </a:spcAft>
              <a:buClr>
                <a:schemeClr val="accent1"/>
              </a:buClr>
              <a:buSzPct val="80000"/>
              <a:tabLst/>
              <a:defRPr/>
            </a:pPr>
            <a:r>
              <a:rPr lang="en-US" sz="2400" i="1" baseline="0" dirty="0"/>
              <a:t>They have planted more than 600 trees that provide communities with:</a:t>
            </a:r>
          </a:p>
          <a:p>
            <a:pPr marR="0" lvl="0" defTabSz="914400" rtl="0" eaLnBrk="1" fontAlgn="auto" latinLnBrk="0" hangingPunct="1">
              <a:lnSpc>
                <a:spcPct val="100000"/>
              </a:lnSpc>
              <a:spcBef>
                <a:spcPts val="600"/>
              </a:spcBef>
              <a:spcAft>
                <a:spcPts val="0"/>
              </a:spcAft>
              <a:buClr>
                <a:schemeClr val="accent1"/>
              </a:buClr>
              <a:buSzPct val="75000"/>
              <a:buFont typeface="Arial" pitchFamily="34" charset="0"/>
              <a:buChar char="•"/>
              <a:tabLst/>
              <a:defRPr/>
            </a:pPr>
            <a:r>
              <a:rPr lang="en-US" sz="2400" dirty="0"/>
              <a:t> </a:t>
            </a:r>
            <a:r>
              <a:rPr lang="en-US" sz="2000" dirty="0"/>
              <a:t>Fresh, free produce.</a:t>
            </a:r>
          </a:p>
          <a:p>
            <a:pPr marR="0" lvl="0"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n-US" sz="2000" dirty="0"/>
              <a:t>  An easy way to improve the look of their neighborhood.</a:t>
            </a:r>
          </a:p>
          <a:p>
            <a:pPr marR="0" lvl="0"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n-US" sz="2000" dirty="0"/>
              <a:t>  A way to strengthen community ties.</a:t>
            </a:r>
          </a:p>
          <a:p>
            <a:pPr marR="0" lvl="0" algn="ctr" defTabSz="914400" rtl="0" eaLnBrk="1" fontAlgn="auto" latinLnBrk="0" hangingPunct="1">
              <a:lnSpc>
                <a:spcPct val="100000"/>
              </a:lnSpc>
              <a:spcBef>
                <a:spcPts val="600"/>
              </a:spcBef>
              <a:spcAft>
                <a:spcPts val="0"/>
              </a:spcAft>
              <a:buClr>
                <a:schemeClr val="accent1"/>
              </a:buClr>
              <a:buSzPct val="80000"/>
              <a:tabLst/>
              <a:defRPr/>
            </a:pPr>
            <a:r>
              <a:rPr lang="en-US" sz="2400" i="1" baseline="0" dirty="0"/>
              <a:t>This not only provides</a:t>
            </a:r>
            <a:r>
              <a:rPr lang="en-US" sz="2400" i="1" dirty="0"/>
              <a:t> healthy produce to low income communities, but also makes them look and feel cleaner and friendlier.  </a:t>
            </a:r>
          </a:p>
          <a:p>
            <a:pPr marR="0" lvl="0" algn="ctr" defTabSz="914400" rtl="0" eaLnBrk="1" fontAlgn="auto" latinLnBrk="0" hangingPunct="1">
              <a:lnSpc>
                <a:spcPct val="100000"/>
              </a:lnSpc>
              <a:spcBef>
                <a:spcPts val="600"/>
              </a:spcBef>
              <a:spcAft>
                <a:spcPts val="0"/>
              </a:spcAft>
              <a:buClr>
                <a:schemeClr val="accent1"/>
              </a:buClr>
              <a:buSzPct val="80000"/>
              <a:tabLst/>
              <a:defRPr/>
            </a:pPr>
            <a:r>
              <a:rPr lang="en-US" sz="2400" i="1" dirty="0"/>
              <a:t>This attracts more people to live there and more businesses to open up, improving the overall economic status of the communities and making it more likely for healthy supermarkets to open up nearby.</a:t>
            </a:r>
            <a:endParaRPr lang="en-US" sz="2400" i="1" baseline="0" dirty="0"/>
          </a:p>
        </p:txBody>
      </p:sp>
      <p:sp>
        <p:nvSpPr>
          <p:cNvPr id="6" name="TextBox 5"/>
          <p:cNvSpPr txBox="1"/>
          <p:nvPr/>
        </p:nvSpPr>
        <p:spPr>
          <a:xfrm>
            <a:off x="6934200" y="6019800"/>
            <a:ext cx="2057400" cy="738664"/>
          </a:xfrm>
          <a:prstGeom prst="rect">
            <a:avLst/>
          </a:prstGeom>
          <a:noFill/>
        </p:spPr>
        <p:txBody>
          <a:bodyPr wrap="square" rtlCol="0">
            <a:spAutoFit/>
          </a:bodyPr>
          <a:lstStyle/>
          <a:p>
            <a:pPr algn="ctr"/>
            <a:r>
              <a:rPr lang="en-US" sz="1400" dirty="0"/>
              <a:t>Each tree on this map represents one orchards that the BOP has planted</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lstStyle/>
          <a:p>
            <a:r>
              <a:rPr lang="en-US" dirty="0"/>
              <a:t>Real Food Farm</a:t>
            </a:r>
          </a:p>
        </p:txBody>
      </p:sp>
      <p:sp>
        <p:nvSpPr>
          <p:cNvPr id="4098" name="AutoShape 2" descr="http://www.kidztable.com/images/bn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Content Placeholder 9"/>
          <p:cNvSpPr>
            <a:spLocks noGrp="1"/>
          </p:cNvSpPr>
          <p:nvPr>
            <p:ph idx="1"/>
          </p:nvPr>
        </p:nvSpPr>
        <p:spPr>
          <a:xfrm>
            <a:off x="1295400" y="1524000"/>
            <a:ext cx="7498080" cy="5029200"/>
          </a:xfrm>
        </p:spPr>
        <p:txBody>
          <a:bodyPr>
            <a:normAutofit fontScale="92500" lnSpcReduction="10000"/>
          </a:bodyPr>
          <a:lstStyle/>
          <a:p>
            <a:pPr algn="ctr">
              <a:buNone/>
            </a:pPr>
            <a:r>
              <a:rPr lang="en-US" sz="2600" i="1" dirty="0"/>
              <a:t>Real Food Farm is an urban agricultural enterprise that grows and sells produce in and around northeast Baltimore.</a:t>
            </a:r>
          </a:p>
          <a:p>
            <a:pPr algn="ctr">
              <a:buNone/>
            </a:pPr>
            <a:r>
              <a:rPr lang="en-US" sz="2600" i="1" dirty="0"/>
              <a:t>They help the community by:</a:t>
            </a:r>
          </a:p>
          <a:p>
            <a:pPr algn="ctr">
              <a:buNone/>
            </a:pPr>
            <a:endParaRPr lang="en-US" sz="900" i="1" dirty="0"/>
          </a:p>
          <a:p>
            <a:r>
              <a:rPr lang="en-US" sz="2200" dirty="0"/>
              <a:t>Growing fresh produce and selling				 it in low income areas in Baltimore,			 especially food deserts.</a:t>
            </a:r>
          </a:p>
          <a:p>
            <a:r>
              <a:rPr lang="en-US" sz="2200" dirty="0"/>
              <a:t>Educating children, through clubs				 and partnerships with schools, about				 sustainable farming and the Baltimore				 food deserts.</a:t>
            </a:r>
          </a:p>
          <a:p>
            <a:pPr>
              <a:buNone/>
            </a:pPr>
            <a:endParaRPr lang="en-US" sz="900" dirty="0"/>
          </a:p>
          <a:p>
            <a:pPr algn="ctr">
              <a:buNone/>
            </a:pPr>
            <a:r>
              <a:rPr lang="en-US" sz="2600" i="1" dirty="0"/>
              <a:t>Real Food Farms is not only beginning to help solve the problem of food deserts by selling affordable, fresh produce, but they are also spreading awareness about this issue while giving kids valuable experiences and summer jobs.</a:t>
            </a:r>
          </a:p>
        </p:txBody>
      </p:sp>
      <p:pic>
        <p:nvPicPr>
          <p:cNvPr id="11" name="Picture 10" descr="Real-Food-Farm.jpg"/>
          <p:cNvPicPr>
            <a:picLocks noChangeAspect="1"/>
          </p:cNvPicPr>
          <p:nvPr/>
        </p:nvPicPr>
        <p:blipFill>
          <a:blip r:embed="rId2" cstate="print"/>
          <a:stretch>
            <a:fillRect/>
          </a:stretch>
        </p:blipFill>
        <p:spPr>
          <a:xfrm>
            <a:off x="5791200" y="2847975"/>
            <a:ext cx="3159708" cy="2105025"/>
          </a:xfrm>
          <a:prstGeom prst="round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IMG_7095-750x330.jpg"/>
          <p:cNvPicPr>
            <a:picLocks noChangeAspect="1"/>
          </p:cNvPicPr>
          <p:nvPr/>
        </p:nvPicPr>
        <p:blipFill>
          <a:blip r:embed="rId3" cstate="print"/>
          <a:stretch>
            <a:fillRect/>
          </a:stretch>
        </p:blipFill>
        <p:spPr>
          <a:xfrm>
            <a:off x="5486400" y="149352"/>
            <a:ext cx="3124200" cy="1374648"/>
          </a:xfrm>
          <a:prstGeom prst="round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5562600" y="1277779"/>
            <a:ext cx="3581400" cy="246221"/>
          </a:xfrm>
          <a:prstGeom prst="rect">
            <a:avLst/>
          </a:prstGeom>
          <a:noFill/>
        </p:spPr>
        <p:txBody>
          <a:bodyPr wrap="square" rtlCol="0">
            <a:spAutoFit/>
          </a:bodyPr>
          <a:lstStyle/>
          <a:p>
            <a:r>
              <a:rPr lang="en-US" sz="1000" b="1" dirty="0">
                <a:solidFill>
                  <a:schemeClr val="bg1"/>
                </a:solidFill>
              </a:rPr>
              <a:t>One of Real Food Farm’s Mobile Market trucks</a:t>
            </a:r>
          </a:p>
        </p:txBody>
      </p:sp>
      <p:sp>
        <p:nvSpPr>
          <p:cNvPr id="15" name="TextBox 14"/>
          <p:cNvSpPr txBox="1"/>
          <p:nvPr/>
        </p:nvSpPr>
        <p:spPr>
          <a:xfrm>
            <a:off x="6019800" y="4706779"/>
            <a:ext cx="2667000" cy="246221"/>
          </a:xfrm>
          <a:prstGeom prst="rect">
            <a:avLst/>
          </a:prstGeom>
          <a:noFill/>
        </p:spPr>
        <p:txBody>
          <a:bodyPr wrap="square" rtlCol="0">
            <a:spAutoFit/>
          </a:bodyPr>
          <a:lstStyle/>
          <a:p>
            <a:r>
              <a:rPr lang="en-US" sz="1000" b="1" dirty="0">
                <a:solidFill>
                  <a:schemeClr val="bg1"/>
                </a:solidFill>
              </a:rPr>
              <a:t>The entrance to Real Food Farm</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We Can Learn</a:t>
            </a:r>
          </a:p>
        </p:txBody>
      </p:sp>
      <p:sp>
        <p:nvSpPr>
          <p:cNvPr id="8" name="Content Placeholder 7"/>
          <p:cNvSpPr>
            <a:spLocks noGrp="1"/>
          </p:cNvSpPr>
          <p:nvPr>
            <p:ph idx="1"/>
          </p:nvPr>
        </p:nvSpPr>
        <p:spPr/>
        <p:txBody>
          <a:bodyPr>
            <a:normAutofit/>
          </a:bodyPr>
          <a:lstStyle/>
          <a:p>
            <a:pPr>
              <a:buNone/>
            </a:pPr>
            <a:r>
              <a:rPr lang="en-US" sz="2400" dirty="0"/>
              <a:t>Milton Wolf and the volunteers from La </a:t>
            </a:r>
            <a:r>
              <a:rPr lang="en-US" sz="2400" dirty="0" err="1"/>
              <a:t>Benevolencija</a:t>
            </a:r>
            <a:r>
              <a:rPr lang="en-US" sz="2400" dirty="0"/>
              <a:t> set an important example for us today.  They teach us to never give up on your cause, no matter how hard it is.  They exemplify the principle that as long as you know that what you are doing is right, you need to fight until you succeed.</a:t>
            </a:r>
          </a:p>
          <a:p>
            <a:pPr>
              <a:buNone/>
            </a:pPr>
            <a:r>
              <a:rPr lang="en-US" sz="2400" dirty="0"/>
              <a:t>These principles are important and are a reason we should fight to end food deserts.  We know that there is a problem and that it is negatively affecting men, women, and children in Baltimore City.  Therefore, it is our responsibility to try and end this inequality and not give up until we do.</a:t>
            </a:r>
          </a:p>
        </p:txBody>
      </p:sp>
      <p:pic>
        <p:nvPicPr>
          <p:cNvPr id="10" name="Picture 9" descr="Milton Wolf.png"/>
          <p:cNvPicPr>
            <a:picLocks noChangeAspect="1"/>
          </p:cNvPicPr>
          <p:nvPr/>
        </p:nvPicPr>
        <p:blipFill>
          <a:blip r:embed="rId2" cstate="print"/>
          <a:stretch>
            <a:fillRect/>
          </a:stretch>
        </p:blipFill>
        <p:spPr>
          <a:xfrm flipH="1">
            <a:off x="-304800" y="3810000"/>
            <a:ext cx="3924300" cy="3048000"/>
          </a:xfrm>
          <a:prstGeom prst="rect">
            <a:avLst/>
          </a:prstGeom>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478</TotalTime>
  <Words>811</Words>
  <Application>Microsoft Macintosh PowerPoint</Application>
  <PresentationFormat>On-screen Show (4:3)</PresentationFormat>
  <Paragraphs>53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Verdana</vt:lpstr>
      <vt:lpstr>Wingdings 2</vt:lpstr>
      <vt:lpstr>Solstice</vt:lpstr>
      <vt:lpstr>Food Deserts in Baltimore City</vt:lpstr>
      <vt:lpstr>What is a Food Desert?</vt:lpstr>
      <vt:lpstr>The Cause of Baltimore Food Deserts</vt:lpstr>
      <vt:lpstr>Prevalence in Baltimore</vt:lpstr>
      <vt:lpstr>The Harm of Living in a Food Desert</vt:lpstr>
      <vt:lpstr>How this Problem is Being Solved</vt:lpstr>
      <vt:lpstr>Baltimore Orchard Project</vt:lpstr>
      <vt:lpstr>Real Food Farm</vt:lpstr>
      <vt:lpstr>Lessons We Can Learn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Deserts in Baltimore City</dc:title>
  <dc:creator>1090395</dc:creator>
  <cp:lastModifiedBy>Lauren Granite</cp:lastModifiedBy>
  <cp:revision>55</cp:revision>
  <dcterms:created xsi:type="dcterms:W3CDTF">2016-04-27T13:39:16Z</dcterms:created>
  <dcterms:modified xsi:type="dcterms:W3CDTF">2018-09-19T13:10:28Z</dcterms:modified>
</cp:coreProperties>
</file>