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 id="2147483690" r:id="rId3"/>
  </p:sldMasterIdLst>
  <p:notesMasterIdLst>
    <p:notesMasterId r:id="rId9"/>
  </p:notesMasterIdLst>
  <p:sldIdLst>
    <p:sldId id="261" r:id="rId4"/>
    <p:sldId id="257" r:id="rId5"/>
    <p:sldId id="262" r:id="rId6"/>
    <p:sldId id="258"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20079-3830-458E-94A7-D9DDDE164D9E}" type="datetimeFigureOut">
              <a:rPr lang="hu-HU" smtClean="0"/>
              <a:t>2016.07.10.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73D3-23F4-4159-A024-FF28F507E689}" type="slidenum">
              <a:rPr lang="hu-HU" smtClean="0"/>
              <a:t>‹#›</a:t>
            </a:fld>
            <a:endParaRPr lang="hu-HU"/>
          </a:p>
        </p:txBody>
      </p:sp>
    </p:spTree>
    <p:extLst>
      <p:ext uri="{BB962C8B-B14F-4D97-AF65-F5344CB8AC3E}">
        <p14:creationId xmlns:p14="http://schemas.microsoft.com/office/powerpoint/2010/main" val="14459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789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5256" y="4777380"/>
            <a:ext cx="8827958" cy="861420"/>
          </a:xfrm>
        </p:spPr>
        <p:txBody>
          <a:bodyPr anchor="t"/>
          <a:lstStyle>
            <a:lvl1pPr marL="0" indent="0" algn="l">
              <a:buNone/>
              <a:defRPr cap="all">
                <a:solidFill>
                  <a:schemeClr val="bg2">
                    <a:lumMod val="40000"/>
                    <a:lumOff val="60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1989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99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4"/>
            <a:ext cx="8827956"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5256" y="4777381"/>
            <a:ext cx="8827958" cy="860400"/>
          </a:xfrm>
        </p:spPr>
        <p:txBody>
          <a:bodyPr anchor="t"/>
          <a:lstStyle>
            <a:lvl1pPr marL="0" indent="0" algn="l">
              <a:buNone/>
              <a:defRPr sz="2000" cap="all">
                <a:solidFill>
                  <a:schemeClr val="bg2">
                    <a:lumMod val="40000"/>
                    <a:lumOff val="60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796027F-7875-4030-9381-8BD8C4F21935}"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6206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5968" y="2056094"/>
            <a:ext cx="439748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70099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599" y="1905000"/>
            <a:ext cx="4397483"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4813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7076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7796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1"/>
            <a:ext cx="3401949"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5864"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7785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5256" y="3657600"/>
            <a:ext cx="5086304" cy="1371600"/>
          </a:xfrm>
        </p:spPr>
        <p:txBody>
          <a:bodyPr>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07072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8"/>
            <a:ext cx="8827956"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5256" y="685800"/>
            <a:ext cx="88279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62002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8"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5256" y="3657600"/>
            <a:ext cx="8827958" cy="2362200"/>
          </a:xfrm>
        </p:spPr>
        <p:txBody>
          <a:bodyPr anchor="ctr">
            <a:normAutofit/>
          </a:bodyPr>
          <a:lstStyle>
            <a:lvl1pPr marL="0" indent="0">
              <a:buNone/>
              <a:defRPr sz="18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41213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5214" y="1447800"/>
            <a:ext cx="8001398"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903" y="3771175"/>
            <a:ext cx="7281546"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5256" y="4350657"/>
            <a:ext cx="8827958" cy="1676400"/>
          </a:xfrm>
        </p:spPr>
        <p:txBody>
          <a:bodyPr anchor="ctr">
            <a:normAutofit/>
          </a:bodyPr>
          <a:lstStyle>
            <a:lvl1pPr marL="0" indent="0">
              <a:buNone/>
              <a:defRPr sz="18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530" y="971254"/>
            <a:ext cx="802121" cy="196964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9" dirty="0"/>
              <a:t>“</a:t>
            </a:r>
          </a:p>
        </p:txBody>
      </p:sp>
      <p:sp>
        <p:nvSpPr>
          <p:cNvPr id="15" name="TextBox 14"/>
          <p:cNvSpPr txBox="1"/>
          <p:nvPr/>
        </p:nvSpPr>
        <p:spPr>
          <a:xfrm>
            <a:off x="9332920" y="2613788"/>
            <a:ext cx="802121" cy="196964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9" dirty="0"/>
              <a:t>”</a:t>
            </a:r>
          </a:p>
        </p:txBody>
      </p:sp>
    </p:spTree>
    <p:extLst>
      <p:ext uri="{BB962C8B-B14F-4D97-AF65-F5344CB8AC3E}">
        <p14:creationId xmlns:p14="http://schemas.microsoft.com/office/powerpoint/2010/main" val="192007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796027F-7875-4030-9381-8BD8C4F21935}"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5256" y="3124201"/>
            <a:ext cx="8827958"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5256" y="4777381"/>
            <a:ext cx="8827958" cy="860400"/>
          </a:xfrm>
        </p:spPr>
        <p:txBody>
          <a:bodyPr anchor="t"/>
          <a:lstStyle>
            <a:lvl1pPr marL="0" indent="0" algn="l">
              <a:buNone/>
              <a:defRPr sz="2000" cap="none">
                <a:solidFill>
                  <a:schemeClr val="bg2">
                    <a:lumMod val="40000"/>
                    <a:lumOff val="60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2647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5" name="Text Placeholder 4"/>
          <p:cNvSpPr>
            <a:spLocks noGrp="1"/>
          </p:cNvSpPr>
          <p:nvPr>
            <p:ph type="body" sz="quarter" idx="3"/>
          </p:nvPr>
        </p:nvSpPr>
        <p:spPr>
          <a:xfrm>
            <a:off x="3884672" y="1981200"/>
            <a:ext cx="2937006"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cxnSp>
        <p:nvCxnSpPr>
          <p:cNvPr id="17" name="Straight Connector 16"/>
          <p:cNvCxnSpPr/>
          <p:nvPr/>
        </p:nvCxnSpPr>
        <p:spPr>
          <a:xfrm>
            <a:off x="3727112" y="2133601"/>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63103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633" y="2209801"/>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5" name="Text Placeholder 4"/>
          <p:cNvSpPr>
            <a:spLocks noGrp="1"/>
          </p:cNvSpPr>
          <p:nvPr>
            <p:ph type="body" sz="quarter" idx="3"/>
          </p:nvPr>
        </p:nvSpPr>
        <p:spPr>
          <a:xfrm>
            <a:off x="3890390" y="4250949"/>
            <a:ext cx="2931288"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90388" y="2209801"/>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6555" y="2209801"/>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77" indent="0">
              <a:buNone/>
              <a:defRPr sz="1600"/>
            </a:lvl2pPr>
            <a:lvl3pPr marL="914353" indent="0">
              <a:buNone/>
              <a:defRPr sz="1600"/>
            </a:lvl3pPr>
            <a:lvl4pPr marL="1371530" indent="0">
              <a:buNone/>
              <a:defRPr sz="1600"/>
            </a:lvl4pPr>
            <a:lvl5pPr marL="1828706" indent="0">
              <a:buNone/>
              <a:defRPr sz="1600"/>
            </a:lvl5pPr>
            <a:lvl6pPr marL="2285883" indent="0">
              <a:buNone/>
              <a:defRPr sz="1600"/>
            </a:lvl6pPr>
            <a:lvl7pPr marL="2743060" indent="0">
              <a:buNone/>
              <a:defRPr sz="1600"/>
            </a:lvl7pPr>
            <a:lvl8pPr marL="3200236" indent="0">
              <a:buNone/>
              <a:defRPr sz="1600"/>
            </a:lvl8pPr>
            <a:lvl9pPr marL="3657413"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hu-HU"/>
              <a:t>Mintaszöveg szerkesztése</a:t>
            </a:r>
          </a:p>
        </p:txBody>
      </p:sp>
      <p:cxnSp>
        <p:nvCxnSpPr>
          <p:cNvPr id="19" name="Straight Connector 18"/>
          <p:cNvCxnSpPr/>
          <p:nvPr/>
        </p:nvCxnSpPr>
        <p:spPr>
          <a:xfrm>
            <a:off x="3727112" y="2133601"/>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428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4462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6" y="430215"/>
            <a:ext cx="1753058"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94024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190625" y="1151930"/>
            <a:ext cx="9810750" cy="2321719"/>
          </a:xfrm>
          <a:prstGeom prst="rect">
            <a:avLst/>
          </a:prstGeom>
        </p:spPr>
        <p:txBody>
          <a:bodyPr anchor="b"/>
          <a:lstStyle/>
          <a:p>
            <a:pPr lvl="0">
              <a:defRPr sz="1800"/>
            </a:pPr>
            <a:r>
              <a:rPr sz="5625"/>
              <a:t>Title Text</a:t>
            </a:r>
          </a:p>
        </p:txBody>
      </p:sp>
      <p:sp>
        <p:nvSpPr>
          <p:cNvPr id="6" name="Shape 6"/>
          <p:cNvSpPr>
            <a:spLocks noGrp="1"/>
          </p:cNvSpPr>
          <p:nvPr>
            <p:ph type="body"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357946153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4955" y="4777381"/>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9747271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189037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796027F-7875-4030-9381-8BD8C4F21935}"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417352611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4494"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34223799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4" name="Content Placeholder 3"/>
          <p:cNvSpPr>
            <a:spLocks noGrp="1"/>
          </p:cNvSpPr>
          <p:nvPr>
            <p:ph sz="half" idx="2"/>
          </p:nvPr>
        </p:nvSpPr>
        <p:spPr>
          <a:xfrm>
            <a:off x="1103313"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6" name="Content Placeholder 5"/>
          <p:cNvSpPr>
            <a:spLocks noGrp="1"/>
          </p:cNvSpPr>
          <p:nvPr>
            <p:ph sz="quarter" idx="4"/>
          </p:nvPr>
        </p:nvSpPr>
        <p:spPr>
          <a:xfrm>
            <a:off x="5654496"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44976005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95341806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242922491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383956074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227551469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9"/>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9"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97150013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289959715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401" y="3771174"/>
            <a:ext cx="7279649" cy="342175"/>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8153686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2"/>
            <a:ext cx="8825660"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319016441"/>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2947" y="1981201"/>
            <a:ext cx="2946867"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1"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61" y="1981201"/>
            <a:ext cx="2936241"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5" y="2667000"/>
            <a:ext cx="2946795"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1" y="1981201"/>
            <a:ext cx="2932113"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1" y="2667000"/>
            <a:ext cx="2932113"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2879576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463" y="4250950"/>
            <a:ext cx="2940051"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463"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u-HU"/>
              <a:t>Mintaszöveg szerkesztése</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3099880933"/>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24776106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4"/>
            <a:ext cx="1752601"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39390567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image" Target="../media/image4.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1"/>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9"/>
            <a:ext cx="9407173"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601" y="2052925"/>
            <a:ext cx="8948872"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8420"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7/10/2016</a:t>
            </a:fld>
            <a:endParaRPr lang="en-US" dirty="0"/>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5241" y="295737"/>
            <a:ext cx="838418"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8057826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txStyles>
    <p:titleStyle>
      <a:lvl1pPr algn="l" defTabSz="457184"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9" indent="-342889" algn="l" defTabSz="457184"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24" indent="-285741" algn="l" defTabSz="457184"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61"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45"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29"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513"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697"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882"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065" indent="-228593" algn="l" defTabSz="457184"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8"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7" algn="l" defTabSz="457184" rtl="0" eaLnBrk="1" latinLnBrk="0" hangingPunct="1">
        <a:defRPr sz="1800" kern="1200">
          <a:solidFill>
            <a:schemeClr val="tx1"/>
          </a:solidFill>
          <a:latin typeface="+mn-lt"/>
          <a:ea typeface="+mn-ea"/>
          <a:cs typeface="+mn-cs"/>
        </a:defRPr>
      </a:lvl5pPr>
      <a:lvl6pPr marL="2285921" algn="l" defTabSz="457184" rtl="0" eaLnBrk="1" latinLnBrk="0" hangingPunct="1">
        <a:defRPr sz="1800" kern="1200">
          <a:solidFill>
            <a:schemeClr val="tx1"/>
          </a:solidFill>
          <a:latin typeface="+mn-lt"/>
          <a:ea typeface="+mn-ea"/>
          <a:cs typeface="+mn-cs"/>
        </a:defRPr>
      </a:lvl6pPr>
      <a:lvl7pPr marL="2743105" algn="l" defTabSz="457184" rtl="0" eaLnBrk="1" latinLnBrk="0" hangingPunct="1">
        <a:defRPr sz="1800" kern="1200">
          <a:solidFill>
            <a:schemeClr val="tx1"/>
          </a:solidFill>
          <a:latin typeface="+mn-lt"/>
          <a:ea typeface="+mn-ea"/>
          <a:cs typeface="+mn-cs"/>
        </a:defRPr>
      </a:lvl7pPr>
      <a:lvl8pPr marL="3200289" algn="l" defTabSz="457184" rtl="0" eaLnBrk="1" latinLnBrk="0" hangingPunct="1">
        <a:defRPr sz="1800" kern="1200">
          <a:solidFill>
            <a:schemeClr val="tx1"/>
          </a:solidFill>
          <a:latin typeface="+mn-lt"/>
          <a:ea typeface="+mn-ea"/>
          <a:cs typeface="+mn-cs"/>
        </a:defRPr>
      </a:lvl8pPr>
      <a:lvl9pPr marL="3657473"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7"/>
            <a:ext cx="9404723" cy="1400531"/>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5641" y="1790702"/>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7/10/2016</a:t>
            </a:fld>
            <a:endParaRPr lang="en-US" dirty="0"/>
          </a:p>
        </p:txBody>
      </p:sp>
      <p:sp>
        <p:nvSpPr>
          <p:cNvPr id="5" name="Footer Placeholder 4"/>
          <p:cNvSpPr>
            <a:spLocks noGrp="1"/>
          </p:cNvSpPr>
          <p:nvPr>
            <p:ph type="ftr" sz="quarter" idx="3"/>
          </p:nvPr>
        </p:nvSpPr>
        <p:spPr>
          <a:xfrm rot="5400000">
            <a:off x="8951573" y="3225298"/>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2" y="295730"/>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r"/>
            <a:fld id="{00000000-1234-1234-1234-123412341234}" type="slidenum">
              <a:rPr lang="en" sz="1333" smtClean="0">
                <a:solidFill>
                  <a:schemeClr val="dk2"/>
                </a:solidFill>
                <a:latin typeface="Lato"/>
                <a:ea typeface="Lato"/>
                <a:cs typeface="Lato"/>
                <a:sym typeface="Lato"/>
              </a:rPr>
              <a:pPr algn="r"/>
              <a:t>‹#›</a:t>
            </a:fld>
            <a:endParaRPr lang="en" sz="1333">
              <a:solidFill>
                <a:schemeClr val="dk2"/>
              </a:solidFill>
              <a:latin typeface="Lato"/>
              <a:ea typeface="Lato"/>
              <a:cs typeface="Lato"/>
              <a:sym typeface="Lato"/>
            </a:endParaRPr>
          </a:p>
        </p:txBody>
      </p:sp>
    </p:spTree>
    <p:extLst>
      <p:ext uri="{BB962C8B-B14F-4D97-AF65-F5344CB8AC3E}">
        <p14:creationId xmlns:p14="http://schemas.microsoft.com/office/powerpoint/2010/main" val="126135546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s://ec.europa.eu/programmes/creative-europe/actions/heritage-label/sites/european-picnic_en" TargetMode="External"/><Relationship Id="rId1" Type="http://schemas.openxmlformats.org/officeDocument/2006/relationships/slideLayout" Target="../slideLayouts/slideLayout6.xml"/><Relationship Id="rId6" Type="http://schemas.openxmlformats.org/officeDocument/2006/relationships/hyperlink" Target="http://www.paneuropaipiknik.hu/index.php?site=30" TargetMode="External"/><Relationship Id="rId5" Type="http://schemas.openxmlformats.org/officeDocument/2006/relationships/hyperlink" Target="http://www.dw.com/en/the-picnic-that-changed-european-history/a-4580616"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youtube.com/v/WBIcfPBVxxQ" TargetMode="External"/><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1.jpg"/><Relationship Id="rId5" Type="http://schemas.openxmlformats.org/officeDocument/2006/relationships/hyperlink" Target="http://youtube.com/v/XK6nB_e3Ve0"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es.wikipedia.org/wiki/Juegos_Ol%C3%ADmpicos_de_Barcelona_1992" TargetMode="External"/><Relationship Id="rId7" Type="http://schemas.openxmlformats.org/officeDocument/2006/relationships/hyperlink" Target="https://en.wikipedia.org/wiki/People's_Olympiad" TargetMode="External"/><Relationship Id="rId2" Type="http://schemas.openxmlformats.org/officeDocument/2006/relationships/hyperlink" Target="http://elpais.com/diario/1989/11/10/opinion/626655604_850215.html" TargetMode="Externa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hyperlink" Target="https://www.youtube.com/watch?v=ok8qcIEK7UI" TargetMode="External"/><Relationship Id="rId4" Type="http://schemas.openxmlformats.org/officeDocument/2006/relationships/hyperlink" Target="https://en.wikipedia.org/wiki/1992_Summer_Olymp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90192" y="-63323"/>
            <a:ext cx="7620622" cy="2321719"/>
          </a:xfrm>
          <a:prstGeom prst="rect">
            <a:avLst/>
          </a:prstGeom>
        </p:spPr>
        <p:txBody>
          <a:bodyPr/>
          <a:lstStyle/>
          <a:p>
            <a:pPr lvl="0" algn="ctr" defTabSz="303956">
              <a:spcBef>
                <a:spcPts val="0"/>
              </a:spcBef>
              <a:buClr>
                <a:srgbClr val="1E5155">
                  <a:lumMod val="40000"/>
                  <a:lumOff val="60000"/>
                </a:srgbClr>
              </a:buClr>
              <a:defRPr sz="1800"/>
            </a:pPr>
            <a:r>
              <a:rPr sz="5625" dirty="0"/>
              <a:t>The Cold War </a:t>
            </a:r>
            <a:br>
              <a:rPr lang="hu-HU" sz="5625" dirty="0"/>
            </a:br>
            <a:r>
              <a:rPr lang="en-US" sz="4000" dirty="0">
                <a:solidFill>
                  <a:prstClr val="white"/>
                </a:solidFill>
              </a:rPr>
              <a:t>- The impact on South Africa </a:t>
            </a:r>
            <a:r>
              <a:rPr lang="hu-HU" sz="4000" dirty="0">
                <a:solidFill>
                  <a:prstClr val="white"/>
                </a:solidFill>
              </a:rPr>
              <a:t>-</a:t>
            </a:r>
            <a:br>
              <a:rPr lang="hu-HU" sz="5625" dirty="0"/>
            </a:br>
            <a:r>
              <a:rPr sz="4000" dirty="0"/>
              <a:t>1989-1991</a:t>
            </a:r>
          </a:p>
        </p:txBody>
      </p:sp>
      <p:sp>
        <p:nvSpPr>
          <p:cNvPr id="33" name="Shape 33"/>
          <p:cNvSpPr>
            <a:spLocks noGrp="1"/>
          </p:cNvSpPr>
          <p:nvPr>
            <p:ph type="body" idx="1"/>
          </p:nvPr>
        </p:nvSpPr>
        <p:spPr>
          <a:xfrm>
            <a:off x="2952749" y="1972308"/>
            <a:ext cx="7358063" cy="2914780"/>
          </a:xfrm>
          <a:prstGeom prst="rect">
            <a:avLst/>
          </a:prstGeom>
        </p:spPr>
        <p:txBody>
          <a:bodyPr/>
          <a:lstStyle/>
          <a:p>
            <a:pPr defTabSz="303956">
              <a:defRPr sz="1800"/>
            </a:pPr>
            <a:endParaRPr lang="hu-HU" sz="1665" dirty="0"/>
          </a:p>
          <a:p>
            <a:pPr defTabSz="303956">
              <a:defRPr sz="1800"/>
            </a:pPr>
            <a:endParaRPr sz="1665" dirty="0"/>
          </a:p>
          <a:p>
            <a:pPr defTabSz="303956">
              <a:defRPr sz="1800"/>
            </a:pPr>
            <a:r>
              <a:rPr sz="1665" dirty="0"/>
              <a:t>What were the political implications of the collapse of Communism for South Africa?</a:t>
            </a:r>
          </a:p>
          <a:p>
            <a:pPr defTabSz="303956">
              <a:defRPr sz="1800"/>
            </a:pPr>
            <a:endParaRPr sz="1665" dirty="0"/>
          </a:p>
          <a:p>
            <a:pPr defTabSz="303956">
              <a:defRPr sz="1800"/>
            </a:pPr>
            <a:r>
              <a:rPr sz="1665" dirty="0"/>
              <a:t>Explain how the SA economy was affected by the collapse of the Communism.</a:t>
            </a:r>
          </a:p>
          <a:p>
            <a:pPr defTabSz="303956">
              <a:defRPr sz="1800"/>
            </a:pPr>
            <a:endParaRPr sz="1665" dirty="0"/>
          </a:p>
          <a:p>
            <a:pPr defTabSz="303956">
              <a:defRPr sz="1800"/>
            </a:pPr>
            <a:r>
              <a:rPr sz="1665" dirty="0"/>
              <a:t>How did the collapse of Communism impact socially on South Africa?</a:t>
            </a:r>
          </a:p>
          <a:p>
            <a:pPr defTabSz="303956">
              <a:defRPr sz="1800"/>
            </a:pPr>
            <a:endParaRPr sz="1665" dirty="0"/>
          </a:p>
        </p:txBody>
      </p:sp>
      <p:pic>
        <p:nvPicPr>
          <p:cNvPr id="34" name="pasted-image.jpg"/>
          <p:cNvPicPr/>
          <p:nvPr/>
        </p:nvPicPr>
        <p:blipFill>
          <a:blip r:embed="rId2">
            <a:extLst/>
          </a:blip>
          <a:stretch>
            <a:fillRect/>
          </a:stretch>
        </p:blipFill>
        <p:spPr>
          <a:xfrm>
            <a:off x="4896400" y="4656273"/>
            <a:ext cx="3470760" cy="2082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9374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6111" y="271777"/>
            <a:ext cx="9404723" cy="1400530"/>
          </a:xfrm>
        </p:spPr>
        <p:txBody>
          <a:bodyPr/>
          <a:lstStyle/>
          <a:p>
            <a:pPr algn="ctr"/>
            <a:r>
              <a:rPr lang="en-US" dirty="0">
                <a:hlinkClick r:id="rId2"/>
              </a:rPr>
              <a:t>The </a:t>
            </a:r>
            <a:r>
              <a:rPr lang="hu-HU" dirty="0">
                <a:hlinkClick r:id="rId2"/>
              </a:rPr>
              <a:t>P</a:t>
            </a:r>
            <a:r>
              <a:rPr lang="en-US" dirty="0" err="1">
                <a:hlinkClick r:id="rId2"/>
              </a:rPr>
              <a:t>icnic</a:t>
            </a:r>
            <a:r>
              <a:rPr lang="en-US" dirty="0">
                <a:hlinkClick r:id="rId2"/>
              </a:rPr>
              <a:t> </a:t>
            </a:r>
            <a:r>
              <a:rPr lang="hu-HU" dirty="0">
                <a:hlinkClick r:id="rId2"/>
              </a:rPr>
              <a:t>T</a:t>
            </a:r>
            <a:r>
              <a:rPr lang="en-US" dirty="0">
                <a:hlinkClick r:id="rId2"/>
              </a:rPr>
              <a:t>hat </a:t>
            </a:r>
            <a:r>
              <a:rPr lang="hu-HU" dirty="0">
                <a:hlinkClick r:id="rId2"/>
              </a:rPr>
              <a:t>C</a:t>
            </a:r>
            <a:r>
              <a:rPr lang="en-US" dirty="0">
                <a:hlinkClick r:id="rId2"/>
              </a:rPr>
              <a:t>hanged European </a:t>
            </a:r>
            <a:r>
              <a:rPr lang="hu-HU" dirty="0">
                <a:hlinkClick r:id="rId2"/>
              </a:rPr>
              <a:t>H</a:t>
            </a:r>
            <a:r>
              <a:rPr lang="en-US" dirty="0" err="1">
                <a:hlinkClick r:id="rId2"/>
              </a:rPr>
              <a:t>istory</a:t>
            </a:r>
            <a:r>
              <a:rPr lang="hu-HU" dirty="0">
                <a:hlinkClick r:id="rId2"/>
              </a:rPr>
              <a:t> </a:t>
            </a:r>
            <a:br>
              <a:rPr lang="hu-HU" dirty="0">
                <a:hlinkClick r:id="rId2"/>
              </a:rPr>
            </a:br>
            <a:r>
              <a:rPr lang="hu-HU" dirty="0">
                <a:hlinkClick r:id="rId2"/>
              </a:rPr>
              <a:t>Sopron, Hungary19 August1989</a:t>
            </a:r>
            <a:br>
              <a:rPr lang="en-US" dirty="0"/>
            </a:br>
            <a:endParaRPr lang="hu-HU" dirty="0"/>
          </a:p>
        </p:txBody>
      </p:sp>
      <p:pic>
        <p:nvPicPr>
          <p:cNvPr id="1026" name="Picture 2" descr="http://www.dw.com/image/0,,17589045_30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0" y="2688632"/>
            <a:ext cx="3942841" cy="2219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1.expatica.com/upload/ironcurtaintex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156" y="2688632"/>
            <a:ext cx="3171687" cy="2219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églalap 2"/>
          <p:cNvSpPr/>
          <p:nvPr/>
        </p:nvSpPr>
        <p:spPr>
          <a:xfrm>
            <a:off x="3185905" y="5390578"/>
            <a:ext cx="6096000" cy="1200329"/>
          </a:xfrm>
          <a:prstGeom prst="rect">
            <a:avLst/>
          </a:prstGeom>
        </p:spPr>
        <p:txBody>
          <a:bodyPr>
            <a:spAutoFit/>
          </a:bodyPr>
          <a:lstStyle/>
          <a:p>
            <a:r>
              <a:rPr lang="en-US" dirty="0"/>
              <a:t>On October 4, 1990, </a:t>
            </a:r>
            <a:r>
              <a:rPr lang="en-US" dirty="0">
                <a:hlinkClick r:id="rId5"/>
              </a:rPr>
              <a:t>Helmut Kohl announced </a:t>
            </a:r>
            <a:r>
              <a:rPr lang="en-US" dirty="0"/>
              <a:t>that it was in Hungary where "the first stone was knocked out of the wall." The first holes appeared in the Iron Curtain following an August </a:t>
            </a:r>
            <a:r>
              <a:rPr lang="en-US" dirty="0">
                <a:hlinkClick r:id="rId6"/>
              </a:rPr>
              <a:t>picnic in </a:t>
            </a:r>
            <a:r>
              <a:rPr lang="en-US" dirty="0"/>
              <a:t>Sopron.</a:t>
            </a:r>
            <a:endParaRPr lang="hu-HU" dirty="0"/>
          </a:p>
        </p:txBody>
      </p:sp>
      <p:pic>
        <p:nvPicPr>
          <p:cNvPr id="1030" name="Picture 6" descr="http://www.paneuropaipiknik.hu/images/image_03_201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416" y="2869572"/>
            <a:ext cx="2581275" cy="1857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9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72633" y="497167"/>
            <a:ext cx="10703600" cy="1301600"/>
          </a:xfrm>
          <a:prstGeom prst="rect">
            <a:avLst/>
          </a:prstGeom>
        </p:spPr>
        <p:txBody>
          <a:bodyPr vert="horz" lIns="121900" tIns="121900" rIns="121900" bIns="121900" rtlCol="0" anchor="t" anchorCtr="0">
            <a:noAutofit/>
          </a:bodyPr>
          <a:lstStyle/>
          <a:p>
            <a:pPr algn="ctr">
              <a:spcBef>
                <a:spcPts val="0"/>
              </a:spcBef>
            </a:pPr>
            <a:r>
              <a:rPr lang="en" sz="5333" dirty="0"/>
              <a:t>The Fall of the Berlin Wall</a:t>
            </a:r>
          </a:p>
        </p:txBody>
      </p:sp>
      <p:sp>
        <p:nvSpPr>
          <p:cNvPr id="73" name="Shape 73"/>
          <p:cNvSpPr txBox="1">
            <a:spLocks noGrp="1"/>
          </p:cNvSpPr>
          <p:nvPr>
            <p:ph type="subTitle" idx="1"/>
          </p:nvPr>
        </p:nvSpPr>
        <p:spPr>
          <a:xfrm>
            <a:off x="3480033" y="5983356"/>
            <a:ext cx="5088800" cy="482800"/>
          </a:xfrm>
          <a:prstGeom prst="rect">
            <a:avLst/>
          </a:prstGeom>
        </p:spPr>
        <p:txBody>
          <a:bodyPr vert="horz" lIns="121900" tIns="121900" rIns="121900" bIns="121900" rtlCol="0" anchor="b" anchorCtr="0">
            <a:noAutofit/>
          </a:bodyPr>
          <a:lstStyle/>
          <a:p>
            <a:pPr algn="ctr">
              <a:spcBef>
                <a:spcPts val="0"/>
              </a:spcBef>
            </a:pPr>
            <a:r>
              <a:rPr lang="en" sz="1867" dirty="0"/>
              <a:t>Bruce Springsteen - 19 July 1988 - East Berlin</a:t>
            </a:r>
          </a:p>
        </p:txBody>
      </p:sp>
      <p:sp>
        <p:nvSpPr>
          <p:cNvPr id="74" name="Shape 74"/>
          <p:cNvSpPr txBox="1"/>
          <p:nvPr/>
        </p:nvSpPr>
        <p:spPr>
          <a:xfrm>
            <a:off x="4101633" y="4561180"/>
            <a:ext cx="3845600" cy="1014800"/>
          </a:xfrm>
          <a:prstGeom prst="rect">
            <a:avLst/>
          </a:prstGeom>
          <a:noFill/>
          <a:ln>
            <a:noFill/>
          </a:ln>
        </p:spPr>
        <p:txBody>
          <a:bodyPr lIns="121900" tIns="121900" rIns="121900" bIns="121900" anchor="ctr" anchorCtr="0">
            <a:noAutofit/>
          </a:bodyPr>
          <a:lstStyle/>
          <a:p>
            <a:pPr algn="ctr" defTabSz="1219170"/>
            <a:r>
              <a:rPr lang="en" sz="1467" kern="0" dirty="0">
                <a:solidFill>
                  <a:srgbClr val="333333"/>
                </a:solidFill>
                <a:highlight>
                  <a:srgbClr val="FFFFFF"/>
                </a:highlight>
                <a:latin typeface="Georgia"/>
                <a:ea typeface="Georgia"/>
                <a:cs typeface="Georgia"/>
                <a:sym typeface="Georgia"/>
              </a:rPr>
              <a:t>"I'm not here for any government. I've come to play rock'n'roll for you in the hope that one day all the barriers will be torn down," </a:t>
            </a:r>
          </a:p>
        </p:txBody>
      </p:sp>
      <p:sp>
        <p:nvSpPr>
          <p:cNvPr id="75" name="Shape 75" descr="July 1988. One year before the fall of the Berlin wall, between 200.000 and 300.000 east-berliners witnessed this historical concert. In his speech, they recommended him not to say the word &quot;wall&quot; so he changed it for &quot;barriers&quot;. Epic historical moment.  GERMAN: Es ist schön in Ost-Berlin zu sein. Ich möchte euch sagen ich bin nicht hier für oder gegen eine Regierung, ich bin gekommen um rock'n'roll zu spielen für Ost-Berlinern, in der Hofnung dass eines Tages alle Barrieren obgeriesen warden.  ENGLISH: It’s nice to be in East Berlin. I want to tell you that I’m not here for or against any government, I have come to play rock'n'roll for the East-Berliners, in the hope that one day all barriers will be torn down." title="Bruce Springsteen - Chimes of Freedom (East Berlin 1988, with speech)">
            <a:hlinkClick r:id="rId3"/>
          </p:cNvPr>
          <p:cNvSpPr/>
          <p:nvPr/>
        </p:nvSpPr>
        <p:spPr>
          <a:xfrm>
            <a:off x="424032" y="2482550"/>
            <a:ext cx="2523867" cy="1892900"/>
          </a:xfrm>
          <a:prstGeom prst="rect">
            <a:avLst/>
          </a:prstGeom>
          <a:blipFill>
            <a:blip r:embed="rId4">
              <a:alphaModFix/>
            </a:blip>
            <a:stretch>
              <a:fillRect/>
            </a:stretch>
          </a:blipFill>
          <a:ln>
            <a:noFill/>
          </a:ln>
        </p:spPr>
      </p:sp>
      <p:sp>
        <p:nvSpPr>
          <p:cNvPr id="76" name="Shape 76"/>
          <p:cNvSpPr txBox="1"/>
          <p:nvPr/>
        </p:nvSpPr>
        <p:spPr>
          <a:xfrm>
            <a:off x="424033" y="1798767"/>
            <a:ext cx="4196800" cy="482800"/>
          </a:xfrm>
          <a:prstGeom prst="rect">
            <a:avLst/>
          </a:prstGeom>
          <a:solidFill>
            <a:srgbClr val="EFEFEF"/>
          </a:solidFill>
          <a:ln>
            <a:noFill/>
          </a:ln>
        </p:spPr>
        <p:txBody>
          <a:bodyPr lIns="121900" tIns="121900" rIns="121900" bIns="121900" anchor="t" anchorCtr="0">
            <a:noAutofit/>
          </a:bodyPr>
          <a:lstStyle/>
          <a:p>
            <a:pPr algn="ctr" defTabSz="1219170"/>
            <a:r>
              <a:rPr lang="en" sz="2400" kern="0">
                <a:solidFill>
                  <a:schemeClr val="bg1"/>
                </a:solidFill>
              </a:rPr>
              <a:t>Chimes of Freedom</a:t>
            </a:r>
          </a:p>
        </p:txBody>
      </p:sp>
      <p:sp>
        <p:nvSpPr>
          <p:cNvPr id="77" name="Shape 77" title="Bruce Springsteen, &quot;Born in the U.S.A.&quot;, East Berlin 1988">
            <a:hlinkClick r:id="rId5"/>
          </p:cNvPr>
          <p:cNvSpPr/>
          <p:nvPr/>
        </p:nvSpPr>
        <p:spPr>
          <a:xfrm>
            <a:off x="8948067" y="2563250"/>
            <a:ext cx="2523867" cy="1892900"/>
          </a:xfrm>
          <a:prstGeom prst="rect">
            <a:avLst/>
          </a:prstGeom>
          <a:blipFill>
            <a:blip r:embed="rId6">
              <a:alphaModFix/>
            </a:blip>
            <a:stretch>
              <a:fillRect/>
            </a:stretch>
          </a:blipFill>
          <a:ln>
            <a:noFill/>
          </a:ln>
        </p:spPr>
      </p:sp>
      <p:sp>
        <p:nvSpPr>
          <p:cNvPr id="78" name="Shape 78"/>
          <p:cNvSpPr txBox="1"/>
          <p:nvPr/>
        </p:nvSpPr>
        <p:spPr>
          <a:xfrm>
            <a:off x="7377500" y="1870333"/>
            <a:ext cx="4196800" cy="482800"/>
          </a:xfrm>
          <a:prstGeom prst="rect">
            <a:avLst/>
          </a:prstGeom>
          <a:solidFill>
            <a:srgbClr val="EFEFEF"/>
          </a:solidFill>
          <a:ln>
            <a:noFill/>
          </a:ln>
        </p:spPr>
        <p:txBody>
          <a:bodyPr lIns="121900" tIns="121900" rIns="121900" bIns="121900" anchor="t" anchorCtr="0">
            <a:noAutofit/>
          </a:bodyPr>
          <a:lstStyle/>
          <a:p>
            <a:pPr algn="ctr" defTabSz="1219170"/>
            <a:r>
              <a:rPr lang="en" sz="2400" kern="0">
                <a:solidFill>
                  <a:schemeClr val="bg1"/>
                </a:solidFill>
              </a:rPr>
              <a:t>Born in the USA</a:t>
            </a:r>
          </a:p>
        </p:txBody>
      </p:sp>
      <p:pic>
        <p:nvPicPr>
          <p:cNvPr id="79" name="Shape 79" descr="image-509832-breitwandaufmacher-iqle-509832.jpg"/>
          <p:cNvPicPr preferRelativeResize="0"/>
          <p:nvPr/>
        </p:nvPicPr>
        <p:blipFill>
          <a:blip r:embed="rId7">
            <a:alphaModFix/>
          </a:blip>
          <a:stretch>
            <a:fillRect/>
          </a:stretch>
        </p:blipFill>
        <p:spPr>
          <a:xfrm>
            <a:off x="3391528" y="2563266"/>
            <a:ext cx="4873872" cy="1813533"/>
          </a:xfrm>
          <a:prstGeom prst="rect">
            <a:avLst/>
          </a:prstGeom>
          <a:noFill/>
          <a:ln>
            <a:noFill/>
          </a:ln>
        </p:spPr>
      </p:pic>
    </p:spTree>
    <p:extLst>
      <p:ext uri="{BB962C8B-B14F-4D97-AF65-F5344CB8AC3E}">
        <p14:creationId xmlns:p14="http://schemas.microsoft.com/office/powerpoint/2010/main" val="219876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2400" dirty="0">
                <a:solidFill>
                  <a:schemeClr val="tx1"/>
                </a:solidFill>
                <a:latin typeface="Linux Libertine"/>
              </a:rPr>
              <a:t>14th (extraordinary) Congress of the League of Communists of Yugoslavia</a:t>
            </a:r>
            <a:r>
              <a:rPr lang="hu-HU" sz="2400" dirty="0">
                <a:solidFill>
                  <a:schemeClr val="tx1"/>
                </a:solidFill>
                <a:latin typeface="Linux Libertine"/>
              </a:rPr>
              <a:t> </a:t>
            </a:r>
            <a:r>
              <a:rPr lang="hu-HU" sz="2400" dirty="0" err="1">
                <a:solidFill>
                  <a:schemeClr val="tx1"/>
                </a:solidFill>
                <a:latin typeface="Linux Libertine"/>
              </a:rPr>
              <a:t>was</a:t>
            </a:r>
            <a:r>
              <a:rPr lang="hu-HU" sz="2400" dirty="0">
                <a:solidFill>
                  <a:schemeClr val="tx1"/>
                </a:solidFill>
                <a:latin typeface="Linux Libertine"/>
              </a:rPr>
              <a:t> </a:t>
            </a:r>
            <a:r>
              <a:rPr lang="hu-HU" sz="2400" dirty="0" err="1">
                <a:solidFill>
                  <a:schemeClr val="tx1"/>
                </a:solidFill>
                <a:latin typeface="Linux Libertine"/>
              </a:rPr>
              <a:t>held</a:t>
            </a:r>
            <a:r>
              <a:rPr lang="hu-HU" sz="2400" dirty="0">
                <a:solidFill>
                  <a:schemeClr val="tx1"/>
                </a:solidFill>
                <a:latin typeface="Linux Libertine"/>
              </a:rPr>
              <a:t> </a:t>
            </a:r>
            <a:r>
              <a:rPr lang="hu-HU" sz="2400" dirty="0" err="1">
                <a:solidFill>
                  <a:schemeClr val="tx1"/>
                </a:solidFill>
                <a:latin typeface="Linux Libertine"/>
              </a:rPr>
              <a:t>from</a:t>
            </a:r>
            <a:r>
              <a:rPr lang="hu-HU" sz="2400" dirty="0">
                <a:solidFill>
                  <a:schemeClr val="tx1"/>
                </a:solidFill>
                <a:latin typeface="Linux Libertine"/>
              </a:rPr>
              <a:t> 20 </a:t>
            </a:r>
            <a:r>
              <a:rPr lang="hu-HU" sz="2400" dirty="0" err="1">
                <a:solidFill>
                  <a:schemeClr val="tx1"/>
                </a:solidFill>
                <a:latin typeface="Linux Libertine"/>
              </a:rPr>
              <a:t>to</a:t>
            </a:r>
            <a:r>
              <a:rPr lang="hu-HU" sz="2400" dirty="0">
                <a:solidFill>
                  <a:schemeClr val="tx1"/>
                </a:solidFill>
                <a:latin typeface="Linux Libertine"/>
              </a:rPr>
              <a:t> 22 </a:t>
            </a:r>
            <a:r>
              <a:rPr lang="hu-HU" sz="2400" dirty="0" err="1">
                <a:solidFill>
                  <a:schemeClr val="tx1"/>
                </a:solidFill>
                <a:latin typeface="Linux Libertine"/>
              </a:rPr>
              <a:t>January</a:t>
            </a:r>
            <a:r>
              <a:rPr lang="hu-HU" sz="2400" dirty="0">
                <a:solidFill>
                  <a:schemeClr val="tx1"/>
                </a:solidFill>
                <a:latin typeface="Linux Libertine"/>
              </a:rPr>
              <a:t> 1990, in </a:t>
            </a:r>
            <a:r>
              <a:rPr lang="hu-HU" sz="2400" dirty="0" err="1">
                <a:solidFill>
                  <a:schemeClr val="tx1"/>
                </a:solidFill>
                <a:latin typeface="Linux Libertine"/>
              </a:rPr>
              <a:t>the</a:t>
            </a:r>
            <a:r>
              <a:rPr lang="hu-HU" sz="2400" dirty="0">
                <a:solidFill>
                  <a:schemeClr val="tx1"/>
                </a:solidFill>
                <a:latin typeface="Linux Libertine"/>
              </a:rPr>
              <a:t> </a:t>
            </a:r>
            <a:r>
              <a:rPr lang="hu-HU" sz="2400" dirty="0" err="1">
                <a:solidFill>
                  <a:schemeClr val="tx1"/>
                </a:solidFill>
                <a:latin typeface="Linux Libertine"/>
              </a:rPr>
              <a:t>Belgrade</a:t>
            </a:r>
            <a:r>
              <a:rPr lang="hu-HU" sz="2400" dirty="0">
                <a:solidFill>
                  <a:schemeClr val="tx1"/>
                </a:solidFill>
                <a:latin typeface="Linux Libertine"/>
              </a:rPr>
              <a:t> </a:t>
            </a:r>
            <a:r>
              <a:rPr lang="hu-HU" sz="2400" dirty="0" err="1">
                <a:solidFill>
                  <a:schemeClr val="tx1"/>
                </a:solidFill>
                <a:latin typeface="Linux Libertine"/>
              </a:rPr>
              <a:t>Sava</a:t>
            </a:r>
            <a:r>
              <a:rPr lang="hu-HU" sz="2400" dirty="0">
                <a:solidFill>
                  <a:schemeClr val="tx1"/>
                </a:solidFill>
                <a:latin typeface="Linux Libertine"/>
              </a:rPr>
              <a:t> </a:t>
            </a:r>
            <a:r>
              <a:rPr lang="hu-HU" sz="2400" dirty="0" err="1">
                <a:solidFill>
                  <a:schemeClr val="tx1"/>
                </a:solidFill>
                <a:latin typeface="Linux Libertine"/>
              </a:rPr>
              <a:t>Centar</a:t>
            </a:r>
            <a:r>
              <a:rPr lang="hu-HU" sz="2400" dirty="0">
                <a:solidFill>
                  <a:schemeClr val="tx1"/>
                </a:solidFill>
                <a:latin typeface="Linux Libertine"/>
              </a:rPr>
              <a:t>. </a:t>
            </a:r>
            <a:br>
              <a:rPr lang="hu-HU" sz="2400" dirty="0">
                <a:solidFill>
                  <a:schemeClr val="tx1"/>
                </a:solidFill>
                <a:latin typeface="Linux Libertine"/>
              </a:rPr>
            </a:br>
            <a:br>
              <a:rPr lang="hu-HU" sz="2400" dirty="0">
                <a:solidFill>
                  <a:schemeClr val="tx1"/>
                </a:solidFill>
                <a:latin typeface="Linux Libertine"/>
              </a:rPr>
            </a:br>
            <a:r>
              <a:rPr lang="en-US" sz="2400" dirty="0">
                <a:solidFill>
                  <a:schemeClr val="tx1"/>
                </a:solidFill>
                <a:latin typeface="Linux Libertine"/>
              </a:rPr>
              <a:t>This event was one of the key moments for the beginning of the breakup of Yugoslavia.</a:t>
            </a:r>
            <a:br>
              <a:rPr lang="en-US" dirty="0">
                <a:solidFill>
                  <a:srgbClr val="000000"/>
                </a:solidFill>
                <a:latin typeface="Linux Libertine"/>
              </a:rPr>
            </a:br>
            <a:endParaRPr lang="hu-HU" dirty="0"/>
          </a:p>
        </p:txBody>
      </p:sp>
      <p:pic>
        <p:nvPicPr>
          <p:cNvPr id="1026" name="Picture 2" descr="https://scontent-frt3-1.xx.fbcdn.net/v/t1.0-9/13592715_10208375188568694_7437585708393714722_n.jpg?oh=5044bcecc3c223c84cbd1fce243ff98b&amp;oe=5829CC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336" y="2544417"/>
            <a:ext cx="6098088" cy="4130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églalap 2"/>
          <p:cNvSpPr/>
          <p:nvPr/>
        </p:nvSpPr>
        <p:spPr>
          <a:xfrm>
            <a:off x="3379304" y="5583991"/>
            <a:ext cx="6096000" cy="369332"/>
          </a:xfrm>
          <a:prstGeom prst="rect">
            <a:avLst/>
          </a:prstGeom>
        </p:spPr>
        <p:txBody>
          <a:bodyPr>
            <a:spAutoFit/>
          </a:bodyPr>
          <a:lstStyle/>
          <a:p>
            <a:endParaRPr lang="en-US" b="0" i="0" dirty="0">
              <a:solidFill>
                <a:srgbClr val="000000"/>
              </a:solidFill>
              <a:effectLst/>
              <a:latin typeface="Linux Libertine"/>
            </a:endParaRPr>
          </a:p>
        </p:txBody>
      </p:sp>
    </p:spTree>
    <p:extLst>
      <p:ext uri="{BB962C8B-B14F-4D97-AF65-F5344CB8AC3E}">
        <p14:creationId xmlns:p14="http://schemas.microsoft.com/office/powerpoint/2010/main" val="57848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800" b="1" dirty="0"/>
              <a:t>1992 </a:t>
            </a:r>
            <a:r>
              <a:rPr lang="hu-HU" sz="2800" b="1" dirty="0" err="1"/>
              <a:t>the</a:t>
            </a:r>
            <a:r>
              <a:rPr lang="hu-HU" sz="2800" b="1" dirty="0"/>
              <a:t> </a:t>
            </a:r>
            <a:r>
              <a:rPr lang="hu-HU" sz="2800" b="1" dirty="0" err="1"/>
              <a:t>first</a:t>
            </a:r>
            <a:r>
              <a:rPr lang="hu-HU" sz="2800" b="1" dirty="0"/>
              <a:t> </a:t>
            </a:r>
            <a:r>
              <a:rPr lang="hu-HU" sz="2800" b="1" dirty="0">
                <a:hlinkClick r:id="rId2"/>
              </a:rPr>
              <a:t>post-</a:t>
            </a:r>
            <a:r>
              <a:rPr lang="hu-HU" sz="2800" b="1" dirty="0" err="1">
                <a:hlinkClick r:id="rId2"/>
              </a:rPr>
              <a:t>Cold</a:t>
            </a:r>
            <a:r>
              <a:rPr lang="hu-HU" sz="2800" b="1" dirty="0">
                <a:hlinkClick r:id="rId2"/>
              </a:rPr>
              <a:t> </a:t>
            </a:r>
            <a:r>
              <a:rPr lang="hu-HU" sz="2800" b="1" dirty="0" err="1">
                <a:hlinkClick r:id="rId2"/>
              </a:rPr>
              <a:t>War</a:t>
            </a:r>
            <a:r>
              <a:rPr lang="hu-HU" sz="2800" b="1" dirty="0">
                <a:hlinkClick r:id="rId2"/>
              </a:rPr>
              <a:t> </a:t>
            </a:r>
            <a:r>
              <a:rPr lang="hu-HU" sz="2800" b="1" dirty="0" err="1"/>
              <a:t>Olympics</a:t>
            </a:r>
            <a:r>
              <a:rPr lang="hu-HU" sz="2800" b="1" dirty="0">
                <a:hlinkClick r:id="rId3"/>
              </a:rPr>
              <a:t> </a:t>
            </a:r>
            <a:r>
              <a:rPr lang="hu-HU" sz="2800" b="1" dirty="0" err="1"/>
              <a:t>took</a:t>
            </a:r>
            <a:r>
              <a:rPr lang="hu-HU" sz="2800" b="1" dirty="0"/>
              <a:t> </a:t>
            </a:r>
            <a:r>
              <a:rPr lang="hu-HU" sz="2800" b="1" dirty="0" err="1"/>
              <a:t>place</a:t>
            </a:r>
            <a:r>
              <a:rPr lang="hu-HU" sz="2800" b="1" dirty="0"/>
              <a:t> in </a:t>
            </a:r>
            <a:r>
              <a:rPr lang="hu-HU" sz="2800" b="1" dirty="0">
                <a:hlinkClick r:id="rId4"/>
              </a:rPr>
              <a:t>Barcelona</a:t>
            </a:r>
            <a:r>
              <a:rPr lang="hu-HU" sz="2800" b="1" dirty="0"/>
              <a:t>. </a:t>
            </a:r>
            <a:r>
              <a:rPr lang="hu-HU" sz="2800" b="1" dirty="0" err="1"/>
              <a:t>For</a:t>
            </a:r>
            <a:r>
              <a:rPr lang="hu-HU" sz="2800" b="1" dirty="0"/>
              <a:t> </a:t>
            </a:r>
            <a:r>
              <a:rPr lang="hu-HU" sz="2800" b="1" dirty="0" err="1"/>
              <a:t>the</a:t>
            </a:r>
            <a:r>
              <a:rPr lang="hu-HU" sz="2800" b="1" dirty="0"/>
              <a:t> </a:t>
            </a:r>
            <a:r>
              <a:rPr lang="hu-HU" sz="2800" b="1" dirty="0" err="1"/>
              <a:t>first</a:t>
            </a:r>
            <a:r>
              <a:rPr lang="hu-HU" sz="2800" b="1" dirty="0"/>
              <a:t> </a:t>
            </a:r>
            <a:r>
              <a:rPr lang="hu-HU" sz="2800" b="1" dirty="0" err="1"/>
              <a:t>time</a:t>
            </a:r>
            <a:r>
              <a:rPr lang="hu-HU" sz="2800" b="1" dirty="0"/>
              <a:t> in </a:t>
            </a:r>
            <a:r>
              <a:rPr lang="hu-HU" sz="2800" b="1" dirty="0" err="1"/>
              <a:t>many</a:t>
            </a:r>
            <a:r>
              <a:rPr lang="hu-HU" sz="2800" b="1" dirty="0"/>
              <a:t> </a:t>
            </a:r>
            <a:r>
              <a:rPr lang="hu-HU" sz="2800" b="1" dirty="0" err="1"/>
              <a:t>years</a:t>
            </a:r>
            <a:r>
              <a:rPr lang="hu-HU" sz="2800" b="1" dirty="0"/>
              <a:t> </a:t>
            </a:r>
            <a:r>
              <a:rPr lang="hu-HU" sz="2800" b="1" dirty="0" err="1"/>
              <a:t>the</a:t>
            </a:r>
            <a:r>
              <a:rPr lang="hu-HU" sz="2800" b="1" dirty="0"/>
              <a:t> </a:t>
            </a:r>
            <a:r>
              <a:rPr lang="hu-HU" sz="2800" b="1" dirty="0" err="1"/>
              <a:t>were</a:t>
            </a:r>
            <a:r>
              <a:rPr lang="hu-HU" sz="2800" b="1" dirty="0"/>
              <a:t> </a:t>
            </a:r>
            <a:r>
              <a:rPr lang="hu-HU" sz="2800" b="1" dirty="0" err="1">
                <a:hlinkClick r:id="rId3"/>
              </a:rPr>
              <a:t>not</a:t>
            </a:r>
            <a:r>
              <a:rPr lang="hu-HU" sz="2800" b="1" dirty="0">
                <a:hlinkClick r:id="rId3"/>
              </a:rPr>
              <a:t> </a:t>
            </a:r>
            <a:r>
              <a:rPr lang="hu-HU" sz="2800" b="1" dirty="0" err="1">
                <a:hlinkClick r:id="rId3"/>
              </a:rPr>
              <a:t>any</a:t>
            </a:r>
            <a:r>
              <a:rPr lang="hu-HU" sz="2800" b="1" dirty="0">
                <a:hlinkClick r:id="rId3"/>
              </a:rPr>
              <a:t> </a:t>
            </a:r>
            <a:r>
              <a:rPr lang="hu-HU" sz="2800" b="1" dirty="0" err="1">
                <a:hlinkClick r:id="rId3"/>
              </a:rPr>
              <a:t>boycotts</a:t>
            </a:r>
            <a:r>
              <a:rPr lang="hu-HU" sz="2800" b="1" dirty="0">
                <a:hlinkClick r:id="rId3"/>
              </a:rPr>
              <a:t> </a:t>
            </a:r>
            <a:r>
              <a:rPr lang="hu-HU" sz="2800" b="1" dirty="0" err="1"/>
              <a:t>from</a:t>
            </a:r>
            <a:r>
              <a:rPr lang="hu-HU" sz="2800" b="1" dirty="0"/>
              <a:t> </a:t>
            </a:r>
            <a:r>
              <a:rPr lang="hu-HU" sz="2800" b="1" dirty="0" err="1"/>
              <a:t>countries</a:t>
            </a:r>
            <a:r>
              <a:rPr lang="hu-HU" sz="2800" b="1" dirty="0"/>
              <a:t> </a:t>
            </a:r>
            <a:r>
              <a:rPr lang="hu-HU" sz="2800" b="1" dirty="0" err="1"/>
              <a:t>from</a:t>
            </a:r>
            <a:r>
              <a:rPr lang="hu-HU" sz="2800" b="1" dirty="0"/>
              <a:t> </a:t>
            </a:r>
            <a:r>
              <a:rPr lang="hu-HU" sz="2800" b="1" dirty="0" err="1"/>
              <a:t>the</a:t>
            </a:r>
            <a:r>
              <a:rPr lang="hu-HU" sz="2800" b="1" dirty="0"/>
              <a:t> West </a:t>
            </a:r>
            <a:r>
              <a:rPr lang="hu-HU" sz="2800" b="1" dirty="0" err="1"/>
              <a:t>or</a:t>
            </a:r>
            <a:r>
              <a:rPr lang="hu-HU" sz="2800" b="1" dirty="0"/>
              <a:t> </a:t>
            </a:r>
            <a:r>
              <a:rPr lang="hu-HU" sz="2800" b="1" dirty="0" err="1"/>
              <a:t>the</a:t>
            </a:r>
            <a:r>
              <a:rPr lang="hu-HU" sz="2800" b="1" dirty="0"/>
              <a:t> </a:t>
            </a:r>
            <a:r>
              <a:rPr lang="hu-HU" sz="2800" b="1" dirty="0" err="1"/>
              <a:t>East</a:t>
            </a:r>
            <a:r>
              <a:rPr lang="hu-HU" sz="2800" b="1" dirty="0"/>
              <a:t>.</a:t>
            </a:r>
          </a:p>
        </p:txBody>
      </p:sp>
      <p:pic>
        <p:nvPicPr>
          <p:cNvPr id="3" name="2 Imagen" descr="barcelona-92.gif">
            <a:hlinkClick r:id="rId5"/>
          </p:cNvPr>
          <p:cNvPicPr>
            <a:picLocks noChangeAspect="1"/>
          </p:cNvPicPr>
          <p:nvPr/>
        </p:nvPicPr>
        <p:blipFill>
          <a:blip r:embed="rId6"/>
          <a:stretch>
            <a:fillRect/>
          </a:stretch>
        </p:blipFill>
        <p:spPr>
          <a:xfrm>
            <a:off x="8070272" y="1925782"/>
            <a:ext cx="4121727" cy="4121727"/>
          </a:xfrm>
          <a:prstGeom prst="rect">
            <a:avLst/>
          </a:prstGeom>
        </p:spPr>
      </p:pic>
      <p:pic>
        <p:nvPicPr>
          <p:cNvPr id="4" name="3 Imagen" descr="Olimppop36.jpg">
            <a:hlinkClick r:id="rId7"/>
          </p:cNvPr>
          <p:cNvPicPr>
            <a:picLocks noChangeAspect="1"/>
          </p:cNvPicPr>
          <p:nvPr/>
        </p:nvPicPr>
        <p:blipFill>
          <a:blip r:embed="rId8"/>
          <a:stretch>
            <a:fillRect/>
          </a:stretch>
        </p:blipFill>
        <p:spPr>
          <a:xfrm>
            <a:off x="5883851" y="4336472"/>
            <a:ext cx="3028950" cy="2286000"/>
          </a:xfrm>
          <a:prstGeom prst="rect">
            <a:avLst/>
          </a:prstGeom>
        </p:spPr>
      </p:pic>
      <p:sp>
        <p:nvSpPr>
          <p:cNvPr id="5" name="4 Rectángulo"/>
          <p:cNvSpPr/>
          <p:nvPr/>
        </p:nvSpPr>
        <p:spPr>
          <a:xfrm>
            <a:off x="332509" y="2552067"/>
            <a:ext cx="6096000" cy="341632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South Africa was allowed to compete in the Olympic Games for the first time since the 1960 Olympics.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As the Soviet Union had been dissolved in 1991, the Baltic nations of Estonia, Latvia and Lithuania sent their own teams for the first time since 1936. Cuba sent its team for the first time since 1980 and the unified Germany since 1936.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The separation of Socialist Federal Republic of Yugoslavia led to the Olympic debuts of Croatia, Slovenia and Bosnia and Herzegovina.</a:t>
            </a: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492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55</TotalTime>
  <Words>292</Words>
  <Application>Microsoft Office PowerPoint</Application>
  <PresentationFormat>Szélesvásznú</PresentationFormat>
  <Paragraphs>22</Paragraphs>
  <Slides>5</Slides>
  <Notes>1</Notes>
  <HiddenSlides>0</HiddenSlides>
  <MMClips>0</MMClips>
  <ScaleCrop>false</ScaleCrop>
  <HeadingPairs>
    <vt:vector size="6" baseType="variant">
      <vt:variant>
        <vt:lpstr>Használt betűtípusok</vt:lpstr>
      </vt:variant>
      <vt:variant>
        <vt:i4>7</vt:i4>
      </vt:variant>
      <vt:variant>
        <vt:lpstr>Téma</vt:lpstr>
      </vt:variant>
      <vt:variant>
        <vt:i4>3</vt:i4>
      </vt:variant>
      <vt:variant>
        <vt:lpstr>Diacímek</vt:lpstr>
      </vt:variant>
      <vt:variant>
        <vt:i4>5</vt:i4>
      </vt:variant>
    </vt:vector>
  </HeadingPairs>
  <TitlesOfParts>
    <vt:vector size="15" baseType="lpstr">
      <vt:lpstr>Arial</vt:lpstr>
      <vt:lpstr>Calibri</vt:lpstr>
      <vt:lpstr>Century Gothic</vt:lpstr>
      <vt:lpstr>Georgia</vt:lpstr>
      <vt:lpstr>Lato</vt:lpstr>
      <vt:lpstr>Linux Libertine</vt:lpstr>
      <vt:lpstr>Wingdings 3</vt:lpstr>
      <vt:lpstr>Ion</vt:lpstr>
      <vt:lpstr>1_Ion</vt:lpstr>
      <vt:lpstr>2_Ion</vt:lpstr>
      <vt:lpstr>The Cold War  - The impact on South Africa - 1989-1991</vt:lpstr>
      <vt:lpstr>The Picnic That Changed European History  Sopron, Hungary19 August1989 </vt:lpstr>
      <vt:lpstr>The Fall of the Berlin Wall</vt:lpstr>
      <vt:lpstr>14th (extraordinary) Congress of the League of Communists of Yugoslavia was held from 20 to 22 January 1990, in the Belgrade Sava Centar.   This event was one of the key moments for the beginning of the breakup of Yugoslavia. </vt:lpstr>
      <vt:lpstr>1992 the first post-Cold War Olympics took place in Barcelona. For the first time in many years the were not any boycotts from countries from the West or the 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IHS</dc:creator>
  <cp:lastModifiedBy>IHS</cp:lastModifiedBy>
  <cp:revision>10</cp:revision>
  <dcterms:created xsi:type="dcterms:W3CDTF">2016-07-09T09:13:04Z</dcterms:created>
  <dcterms:modified xsi:type="dcterms:W3CDTF">2016-07-10T13:32:12Z</dcterms:modified>
</cp:coreProperties>
</file>