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080"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7909447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lnSpc>
                <a:spcPct val="115000"/>
              </a:lnSpc>
              <a:spcBef>
                <a:spcPts val="0"/>
              </a:spcBef>
              <a:spcAft>
                <a:spcPts val="1600"/>
              </a:spcAft>
              <a:buNone/>
            </a:pPr>
            <a:r>
              <a:rPr lang="en" sz="1400">
                <a:latin typeface="Proxima Nova"/>
                <a:ea typeface="Proxima Nova"/>
                <a:cs typeface="Proxima Nova"/>
                <a:sym typeface="Proxima Nova"/>
              </a:rPr>
              <a:t>Students at both schools I taught at did not have enough resources to learn new things. I set out to change that. When I packed for my trip to India, I packed the essentials, and many, many books. I received these books from my school and local libraries. In total, I collected over 100 books that I later donated to 3 nearby schools. I plan on raising funds, awareness, and organizing book drives in the future, and I have already done so by speaking at my local rotary club and Kiwanis club of Charleston. Providing books was the probably the easiest part of my mission. The difficult part was reading the books, and organizing lesson plans for the students. It had to be appealing enough so that the students would become interested in learning about the world, and about what it’s like outside of their small village. I did this by reading the books I brought over from the US.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I spent 4 weeks total in India. I went there in the summer, but the students still had school. I realized summer vacation is a privilege. Nevertheless, I taught at the school in the village of Karambakkudi for about 12 days. It was a smaller school physically, and it had less students compared to the one in Perukavalanthan, where I spent 13 days in.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lnSpc>
                <a:spcPct val="115000"/>
              </a:lnSpc>
              <a:spcBef>
                <a:spcPts val="0"/>
              </a:spcBef>
              <a:spcAft>
                <a:spcPts val="1600"/>
              </a:spcAft>
              <a:buNone/>
            </a:pPr>
            <a:r>
              <a:rPr lang="en" sz="1400">
                <a:latin typeface="Proxima Nova"/>
                <a:ea typeface="Proxima Nova"/>
                <a:cs typeface="Proxima Nova"/>
                <a:sym typeface="Proxima Nova"/>
              </a:rPr>
              <a:t>English is a growing part of nations around the world. India is one of them. English is used to spell out common Tamil phrases. (Tamil is the common language spoken in rural southern India). I think English is going to be used more often in society than ever before and it is important for the future generation to be prepared.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400">
                <a:latin typeface="Proxima Nova"/>
                <a:ea typeface="Proxima Nova"/>
                <a:cs typeface="Proxima Nova"/>
                <a:sym typeface="Proxima Nova"/>
              </a:rPr>
              <a:t>I plan on organizing fundraisers, book drives, and awareness campaigns in order to raise money to build a library in over 30 schools in the local area. I have already spoken at my Charleston rotary club and local Kiwanis Club about my mission in India, and hope to continue with my project every summer.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54"/>
        <p:cNvGrpSpPr/>
        <p:nvPr/>
      </p:nvGrpSpPr>
      <p:grpSpPr>
        <a:xfrm>
          <a:off x="0" y="0"/>
          <a:ext cx="0" cy="0"/>
          <a:chOff x="0" y="0"/>
          <a:chExt cx="0" cy="0"/>
        </a:xfrm>
      </p:grpSpPr>
      <p:cxnSp>
        <p:nvCxnSpPr>
          <p:cNvPr id="55" name="Shape 55"/>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56" name="Shape 56"/>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7" name="Shape 57"/>
          <p:cNvSpPr txBox="1">
            <a:spLocks noGrp="1"/>
          </p:cNvSpPr>
          <p:nvPr>
            <p:ph type="subTitle" idx="1"/>
          </p:nvPr>
        </p:nvSpPr>
        <p:spPr>
          <a:xfrm>
            <a:off x="510450" y="3182312"/>
            <a:ext cx="8123100" cy="629999"/>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58" name="Shape 5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59"/>
        <p:cNvGrpSpPr/>
        <p:nvPr/>
      </p:nvGrpSpPr>
      <p:grpSpPr>
        <a:xfrm>
          <a:off x="0" y="0"/>
          <a:ext cx="0" cy="0"/>
          <a:chOff x="0" y="0"/>
          <a:chExt cx="0" cy="0"/>
        </a:xfrm>
      </p:grpSpPr>
      <p:cxnSp>
        <p:nvCxnSpPr>
          <p:cNvPr id="60" name="Shape 6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61" name="Shape 61"/>
          <p:cNvSpPr txBox="1">
            <a:spLocks noGrp="1"/>
          </p:cNvSpPr>
          <p:nvPr>
            <p:ph type="title"/>
          </p:nvPr>
        </p:nvSpPr>
        <p:spPr>
          <a:xfrm>
            <a:off x="510450" y="2057400"/>
            <a:ext cx="8123100" cy="778800"/>
          </a:xfrm>
          <a:prstGeom prst="rect">
            <a:avLst/>
          </a:prstGeom>
        </p:spPr>
        <p:txBody>
          <a:bodyPr lIns="91425" tIns="91425" rIns="91425" bIns="91425" anchor="b"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62" name="Shape 6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3"/>
        <p:cNvGrpSpPr/>
        <p:nvPr/>
      </p:nvGrpSpPr>
      <p:grpSpPr>
        <a:xfrm>
          <a:off x="0" y="0"/>
          <a:ext cx="0" cy="0"/>
          <a:chOff x="0" y="0"/>
          <a:chExt cx="0" cy="0"/>
        </a:xfrm>
      </p:grpSpPr>
      <p:sp>
        <p:nvSpPr>
          <p:cNvPr id="64" name="Shape 64"/>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65" name="Shape 65"/>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6" name="Shape 66"/>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7" name="Shape 6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0" name="Shape 70"/>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71" name="Shape 71"/>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72" name="Shape 7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5" name="Shape 7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78" name="Shape 78"/>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79" name="Shape 7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82" name="Shape 8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3"/>
        <p:cNvGrpSpPr/>
        <p:nvPr/>
      </p:nvGrpSpPr>
      <p:grpSpPr>
        <a:xfrm>
          <a:off x="0" y="0"/>
          <a:ext cx="0" cy="0"/>
          <a:chOff x="0" y="0"/>
          <a:chExt cx="0" cy="0"/>
        </a:xfrm>
      </p:grpSpPr>
      <p:sp>
        <p:nvSpPr>
          <p:cNvPr id="84" name="Shape 84"/>
          <p:cNvSpPr/>
          <p:nvPr/>
        </p:nvSpPr>
        <p:spPr>
          <a:xfrm>
            <a:off x="4572000" y="7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85" name="Shape 85"/>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86" name="Shape 86"/>
          <p:cNvSpPr txBox="1">
            <a:spLocks noGrp="1"/>
          </p:cNvSpPr>
          <p:nvPr>
            <p:ph type="title"/>
          </p:nvPr>
        </p:nvSpPr>
        <p:spPr>
          <a:xfrm>
            <a:off x="265500" y="1205825"/>
            <a:ext cx="4045199" cy="1509599"/>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87" name="Shape 87"/>
          <p:cNvSpPr txBox="1">
            <a:spLocks noGrp="1"/>
          </p:cNvSpPr>
          <p:nvPr>
            <p:ph type="subTitle" idx="1"/>
          </p:nvPr>
        </p:nvSpPr>
        <p:spPr>
          <a:xfrm>
            <a:off x="265500" y="2769000"/>
            <a:ext cx="4045199"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88" name="Shape 88"/>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sz="2400">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89" name="Shape 8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311700" y="4236825"/>
            <a:ext cx="5998800" cy="598799"/>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92" name="Shape 9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93"/>
        <p:cNvGrpSpPr/>
        <p:nvPr/>
      </p:nvGrpSpPr>
      <p:grpSpPr>
        <a:xfrm>
          <a:off x="0" y="0"/>
          <a:ext cx="0" cy="0"/>
          <a:chOff x="0" y="0"/>
          <a:chExt cx="0" cy="0"/>
        </a:xfrm>
      </p:grpSpPr>
      <p:sp>
        <p:nvSpPr>
          <p:cNvPr id="94" name="Shape 94"/>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95" name="Shape 95"/>
          <p:cNvSpPr txBox="1">
            <a:spLocks noGrp="1"/>
          </p:cNvSpPr>
          <p:nvPr>
            <p:ph type="title"/>
          </p:nvPr>
        </p:nvSpPr>
        <p:spPr>
          <a:xfrm>
            <a:off x="311700" y="991475"/>
            <a:ext cx="8520599" cy="1917899"/>
          </a:xfrm>
          <a:prstGeom prst="rect">
            <a:avLst/>
          </a:prstGeom>
        </p:spPr>
        <p:txBody>
          <a:bodyPr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96" name="Shape 96"/>
          <p:cNvSpPr txBox="1">
            <a:spLocks noGrp="1"/>
          </p:cNvSpPr>
          <p:nvPr>
            <p:ph type="body" idx="1"/>
          </p:nvPr>
        </p:nvSpPr>
        <p:spPr>
          <a:xfrm>
            <a:off x="311700" y="3071300"/>
            <a:ext cx="8520599" cy="901799"/>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97" name="Shape 9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52" name="Shape 52"/>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53" name="Shape 53"/>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pPr lvl="0" algn="r">
                <a:spcBef>
                  <a:spcPts val="0"/>
                </a:spcBef>
                <a:buNone/>
              </a:p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r="1719" b="17067"/>
          <a:stretch/>
        </p:blipFill>
        <p:spPr>
          <a:xfrm>
            <a:off x="0" y="0"/>
            <a:ext cx="9144000" cy="5143500"/>
          </a:xfrm>
          <a:prstGeom prst="rect">
            <a:avLst/>
          </a:prstGeom>
          <a:noFill/>
          <a:ln>
            <a:noFill/>
          </a:ln>
        </p:spPr>
      </p:pic>
      <p:sp>
        <p:nvSpPr>
          <p:cNvPr id="105" name="Shape 105"/>
          <p:cNvSpPr txBox="1">
            <a:spLocks noGrp="1"/>
          </p:cNvSpPr>
          <p:nvPr>
            <p:ph type="ctrTitle"/>
          </p:nvPr>
        </p:nvSpPr>
        <p:spPr>
          <a:xfrm>
            <a:off x="510450" y="1257300"/>
            <a:ext cx="8123100" cy="1588500"/>
          </a:xfrm>
          <a:prstGeom prst="rect">
            <a:avLst/>
          </a:prstGeom>
        </p:spPr>
        <p:txBody>
          <a:bodyPr lIns="91425" tIns="91425" rIns="91425" bIns="91425" anchor="b" anchorCtr="0">
            <a:noAutofit/>
          </a:bodyPr>
          <a:lstStyle/>
          <a:p>
            <a:pPr lvl="0">
              <a:spcBef>
                <a:spcPts val="0"/>
              </a:spcBef>
              <a:buNone/>
            </a:pPr>
            <a:r>
              <a:rPr lang="en" sz="6000"/>
              <a:t>The P.O.W.E.R Initiative</a:t>
            </a:r>
          </a:p>
        </p:txBody>
      </p:sp>
      <p:sp>
        <p:nvSpPr>
          <p:cNvPr id="106" name="Shape 106"/>
          <p:cNvSpPr txBox="1">
            <a:spLocks noGrp="1"/>
          </p:cNvSpPr>
          <p:nvPr>
            <p:ph type="subTitle" idx="1"/>
          </p:nvPr>
        </p:nvSpPr>
        <p:spPr>
          <a:xfrm>
            <a:off x="510450" y="3182312"/>
            <a:ext cx="8123100" cy="629999"/>
          </a:xfrm>
          <a:prstGeom prst="rect">
            <a:avLst/>
          </a:prstGeom>
        </p:spPr>
        <p:txBody>
          <a:bodyPr lIns="91425" tIns="91425" rIns="91425" bIns="91425" anchor="t" anchorCtr="0">
            <a:noAutofit/>
          </a:bodyPr>
          <a:lstStyle/>
          <a:p>
            <a:pPr lvl="0">
              <a:spcBef>
                <a:spcPts val="0"/>
              </a:spcBef>
              <a:buNone/>
            </a:pPr>
            <a:r>
              <a:rPr lang="en"/>
              <a:t>By Masilan Sundara</a:t>
            </a:r>
          </a:p>
        </p:txBody>
      </p:sp>
      <p:sp>
        <p:nvSpPr>
          <p:cNvPr id="107" name="Shape 107"/>
          <p:cNvSpPr txBox="1">
            <a:spLocks noGrp="1"/>
          </p:cNvSpPr>
          <p:nvPr>
            <p:ph type="subTitle" idx="1"/>
          </p:nvPr>
        </p:nvSpPr>
        <p:spPr>
          <a:xfrm>
            <a:off x="510450" y="4370772"/>
            <a:ext cx="8123100" cy="503099"/>
          </a:xfrm>
          <a:prstGeom prst="rect">
            <a:avLst/>
          </a:prstGeom>
        </p:spPr>
        <p:txBody>
          <a:bodyPr lIns="91425" tIns="91425" rIns="91425" bIns="91425" anchor="t" anchorCtr="0">
            <a:noAutofit/>
          </a:bodyPr>
          <a:lstStyle/>
          <a:p>
            <a:pPr lvl="0">
              <a:spcBef>
                <a:spcPts val="0"/>
              </a:spcBef>
              <a:buNone/>
            </a:pPr>
            <a:r>
              <a:rPr lang="en" sz="1800" u="sng"/>
              <a:t>P</a:t>
            </a:r>
            <a:r>
              <a:rPr lang="en" sz="1800"/>
              <a:t>rom</a:t>
            </a:r>
            <a:r>
              <a:rPr lang="en" sz="1800" u="sng"/>
              <a:t>o</a:t>
            </a:r>
            <a:r>
              <a:rPr lang="en" sz="1800"/>
              <a:t>ting </a:t>
            </a:r>
            <a:r>
              <a:rPr lang="en" sz="1800" u="sng"/>
              <a:t>W</a:t>
            </a:r>
            <a:r>
              <a:rPr lang="en" sz="1800"/>
              <a:t>orld </a:t>
            </a:r>
            <a:r>
              <a:rPr lang="en" sz="1800" u="sng"/>
              <a:t>E</a:t>
            </a:r>
            <a:r>
              <a:rPr lang="en" sz="1800"/>
              <a:t>ducation through </a:t>
            </a:r>
            <a:r>
              <a:rPr lang="en" sz="1800" u="sng"/>
              <a:t>R</a:t>
            </a:r>
            <a:r>
              <a:rPr lang="en" sz="1800"/>
              <a:t>eading</a:t>
            </a:r>
          </a:p>
        </p:txBody>
      </p:sp>
      <p:cxnSp>
        <p:nvCxnSpPr>
          <p:cNvPr id="108" name="Shape 108"/>
          <p:cNvCxnSpPr/>
          <p:nvPr/>
        </p:nvCxnSpPr>
        <p:spPr>
          <a:xfrm>
            <a:off x="615150" y="2998025"/>
            <a:ext cx="5004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About Me and my Mission</a:t>
            </a:r>
          </a:p>
        </p:txBody>
      </p:sp>
      <p:sp>
        <p:nvSpPr>
          <p:cNvPr id="114" name="Shape 11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My name is Masi Sundara, I am an 8th grader at Buist Academy for Advanced Studies. Over my summer vacation, I visited India to do a community service project.  I had a particular goal in mind. It was to help schools in rural southern India promote reading and make it appealing to the elementary school students there. I hoped to encourage used English general reading books. </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My School vs. Small Indian Village School</a:t>
            </a:r>
          </a:p>
        </p:txBody>
      </p:sp>
      <p:sp>
        <p:nvSpPr>
          <p:cNvPr id="120" name="Shape 12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This is my school. I have access to an abundant amount of books. I learn about the world through reading. In contrast, this is what the classroom looks like in a small village in southern India. When I visited the schools in India, I hoped to teach the students about the world outside their village. I brought many books that I collected from donations and book drives here in the US that I thought could help me teach. I usually read 3 to 4 books a day. The use of general reading books really widened the students’ perspective of the world and they started forming their own opinions, ideas, and had questions. Something they had trouble with doing with state provided textbooks. </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The Need</a:t>
            </a:r>
          </a:p>
        </p:txBody>
      </p:sp>
      <p:sp>
        <p:nvSpPr>
          <p:cNvPr id="126" name="Shape 126"/>
          <p:cNvSpPr txBox="1">
            <a:spLocks noGrp="1"/>
          </p:cNvSpPr>
          <p:nvPr>
            <p:ph type="body" idx="1"/>
          </p:nvPr>
        </p:nvSpPr>
        <p:spPr>
          <a:xfrm>
            <a:off x="311700" y="1152475"/>
            <a:ext cx="5623200" cy="3416400"/>
          </a:xfrm>
          <a:prstGeom prst="rect">
            <a:avLst/>
          </a:prstGeom>
        </p:spPr>
        <p:txBody>
          <a:bodyPr lIns="91425" tIns="91425" rIns="91425" bIns="91425" anchor="t" anchorCtr="0">
            <a:noAutofit/>
          </a:bodyPr>
          <a:lstStyle/>
          <a:p>
            <a:pPr lvl="0">
              <a:spcBef>
                <a:spcPts val="0"/>
              </a:spcBef>
              <a:buNone/>
            </a:pPr>
            <a:r>
              <a:rPr lang="en" sz="1400">
                <a:solidFill>
                  <a:srgbClr val="000000"/>
                </a:solidFill>
              </a:rPr>
              <a:t>Students at both schools I taught at did not have enough resources to learn new things. I set out to change that. When I packed for my trip to India, I packed the essentials, and many, many books. I received these books from my school and local libraries. In total, I collected over 100 books that I later donated to 3 nearby schools. I plan on raising funds, awareness, and organizing book drives in the future, and I have already done so by speaking at my local rotary club and Kiwanis club of Charleston. Providing books was the probably the easiest part of my mission. The difficult part was reading the books, and organizing lesson plans for the students. It had to be appealing enough so that the students would become interested in learning about the world, and about what it’s like outside of their small village. I did this by reading the books I brought over from the US. </a:t>
            </a:r>
          </a:p>
          <a:p>
            <a:pPr lvl="0">
              <a:spcBef>
                <a:spcPts val="0"/>
              </a:spcBef>
              <a:buNone/>
            </a:pPr>
            <a:endParaRPr sz="1400"/>
          </a:p>
        </p:txBody>
      </p:sp>
      <p:pic>
        <p:nvPicPr>
          <p:cNvPr id="127" name="Shape 127"/>
          <p:cNvPicPr preferRelativeResize="0"/>
          <p:nvPr/>
        </p:nvPicPr>
        <p:blipFill rotWithShape="1">
          <a:blip r:embed="rId3">
            <a:alphaModFix/>
          </a:blip>
          <a:srcRect r="1361" b="24964"/>
          <a:stretch/>
        </p:blipFill>
        <p:spPr>
          <a:xfrm>
            <a:off x="6011099" y="1273850"/>
            <a:ext cx="2918699" cy="2972751"/>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sz="3600"/>
              <a:t>My Objective</a:t>
            </a:r>
          </a:p>
        </p:txBody>
      </p:sp>
      <p:sp>
        <p:nvSpPr>
          <p:cNvPr id="133" name="Shape 133"/>
          <p:cNvSpPr txBox="1">
            <a:spLocks noGrp="1"/>
          </p:cNvSpPr>
          <p:nvPr>
            <p:ph type="body" idx="1"/>
          </p:nvPr>
        </p:nvSpPr>
        <p:spPr>
          <a:xfrm>
            <a:off x="235130" y="1350150"/>
            <a:ext cx="4159800" cy="31725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a:solidFill>
                  <a:srgbClr val="000000"/>
                </a:solidFill>
                <a:latin typeface="Arial"/>
                <a:ea typeface="Arial"/>
                <a:cs typeface="Arial"/>
                <a:sym typeface="Arial"/>
              </a:rPr>
              <a:t>I spent 4 weeks total in India. I went there in the summer, but the students still had school. I realized summer vacation is a privilege. Nevertheless, I taught at the school in the village of Karambakkudi for about 12 days. It was a smaller school physically, and it had less students compared to the one in Perukavalanthan, where I spent 13 days in. </a:t>
            </a:r>
          </a:p>
          <a:p>
            <a:pPr lvl="0">
              <a:spcBef>
                <a:spcPts val="0"/>
              </a:spcBef>
              <a:buNone/>
            </a:pPr>
            <a:endParaRPr sz="2400"/>
          </a:p>
        </p:txBody>
      </p:sp>
      <p:pic>
        <p:nvPicPr>
          <p:cNvPr id="134" name="Shape 134"/>
          <p:cNvPicPr preferRelativeResize="0"/>
          <p:nvPr/>
        </p:nvPicPr>
        <p:blipFill>
          <a:blip r:embed="rId3">
            <a:alphaModFix/>
          </a:blip>
          <a:stretch>
            <a:fillRect/>
          </a:stretch>
        </p:blipFill>
        <p:spPr>
          <a:xfrm>
            <a:off x="4771753" y="1303821"/>
            <a:ext cx="3962571" cy="2959674"/>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sz="3600"/>
              <a:t>Why English?</a:t>
            </a:r>
          </a:p>
        </p:txBody>
      </p:sp>
      <p:sp>
        <p:nvSpPr>
          <p:cNvPr id="140" name="Shape 140"/>
          <p:cNvSpPr txBox="1">
            <a:spLocks noGrp="1"/>
          </p:cNvSpPr>
          <p:nvPr>
            <p:ph type="body" idx="1"/>
          </p:nvPr>
        </p:nvSpPr>
        <p:spPr>
          <a:xfrm>
            <a:off x="311699" y="1494825"/>
            <a:ext cx="3719700" cy="3172500"/>
          </a:xfrm>
          <a:prstGeom prst="rect">
            <a:avLst/>
          </a:prstGeom>
        </p:spPr>
        <p:txBody>
          <a:bodyPr lIns="91425" tIns="91425" rIns="91425" bIns="91425" anchor="t" anchorCtr="0">
            <a:noAutofit/>
          </a:bodyPr>
          <a:lstStyle/>
          <a:p>
            <a:pPr lvl="0">
              <a:spcBef>
                <a:spcPts val="0"/>
              </a:spcBef>
              <a:buNone/>
            </a:pPr>
            <a:r>
              <a:rPr lang="en">
                <a:solidFill>
                  <a:srgbClr val="000000"/>
                </a:solidFill>
              </a:rPr>
              <a:t>English is a growing part of nations around the world. India is one of them. English is used to spell out common Tamil phrases. (Tamil is the common language spoken in rural southern India). I think English is going to be used more often in society than ever before and it is important for the future generation to be prepared.</a:t>
            </a:r>
          </a:p>
          <a:p>
            <a:pPr lvl="0">
              <a:spcBef>
                <a:spcPts val="0"/>
              </a:spcBef>
              <a:buNone/>
            </a:pPr>
            <a:endParaRPr sz="2400"/>
          </a:p>
        </p:txBody>
      </p:sp>
      <p:pic>
        <p:nvPicPr>
          <p:cNvPr id="141" name="Shape 141"/>
          <p:cNvPicPr preferRelativeResize="0"/>
          <p:nvPr/>
        </p:nvPicPr>
        <p:blipFill>
          <a:blip r:embed="rId3">
            <a:alphaModFix/>
          </a:blip>
          <a:stretch>
            <a:fillRect/>
          </a:stretch>
        </p:blipFill>
        <p:spPr>
          <a:xfrm>
            <a:off x="4862637" y="437285"/>
            <a:ext cx="3188596" cy="4268926"/>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spcAft>
                <a:spcPts val="1600"/>
              </a:spcAft>
              <a:buNone/>
            </a:pPr>
            <a:r>
              <a:rPr lang="en" sz="3200"/>
              <a:t>What do I hope to do Next?</a:t>
            </a:r>
          </a:p>
        </p:txBody>
      </p:sp>
      <p:sp>
        <p:nvSpPr>
          <p:cNvPr id="147" name="Shape 14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a:t>I plan on organizing fundraisers, book drives, and awareness campaigns in order to raise money to build a library in over 30 schools in the local area. I have already spoken at my local rotary club and local Kiwanis Club about my mission in India. </a:t>
            </a:r>
          </a:p>
          <a:p>
            <a:pPr lvl="0">
              <a:spcBef>
                <a:spcPts val="0"/>
              </a:spcBef>
              <a:buNone/>
            </a:pPr>
            <a:endParaRP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The Inspiration of Others</a:t>
            </a:r>
          </a:p>
        </p:txBody>
      </p:sp>
      <p:sp>
        <p:nvSpPr>
          <p:cNvPr id="153" name="Shape 153"/>
          <p:cNvSpPr txBox="1">
            <a:spLocks noGrp="1"/>
          </p:cNvSpPr>
          <p:nvPr>
            <p:ph type="body" idx="1"/>
          </p:nvPr>
        </p:nvSpPr>
        <p:spPr>
          <a:xfrm>
            <a:off x="311700" y="1163175"/>
            <a:ext cx="8520600" cy="3416400"/>
          </a:xfrm>
          <a:prstGeom prst="rect">
            <a:avLst/>
          </a:prstGeom>
        </p:spPr>
        <p:txBody>
          <a:bodyPr lIns="91425" tIns="91425" rIns="91425" bIns="91425" anchor="t" anchorCtr="0">
            <a:noAutofit/>
          </a:bodyPr>
          <a:lstStyle/>
          <a:p>
            <a:pPr marL="457200" lvl="0" indent="-314325" rtl="0">
              <a:spcBef>
                <a:spcPts val="0"/>
              </a:spcBef>
              <a:buClr>
                <a:srgbClr val="28465E"/>
              </a:buClr>
              <a:buSzPct val="96428"/>
              <a:buFont typeface="Arial"/>
            </a:pPr>
            <a:r>
              <a:rPr lang="en" sz="1350">
                <a:solidFill>
                  <a:srgbClr val="28465E"/>
                </a:solidFill>
                <a:latin typeface="Arial"/>
                <a:ea typeface="Arial"/>
                <a:cs typeface="Arial"/>
                <a:sym typeface="Arial"/>
              </a:rPr>
              <a:t>The people of La Benevolencija in the </a:t>
            </a:r>
            <a:r>
              <a:rPr lang="en" sz="1350" i="1">
                <a:solidFill>
                  <a:srgbClr val="28465E"/>
                </a:solidFill>
                <a:latin typeface="Arial"/>
                <a:ea typeface="Arial"/>
                <a:cs typeface="Arial"/>
                <a:sym typeface="Arial"/>
              </a:rPr>
              <a:t>Survival in Sarajevo</a:t>
            </a:r>
            <a:r>
              <a:rPr lang="en" sz="1350">
                <a:solidFill>
                  <a:srgbClr val="28465E"/>
                </a:solidFill>
                <a:latin typeface="Arial"/>
                <a:ea typeface="Arial"/>
                <a:cs typeface="Arial"/>
                <a:sym typeface="Arial"/>
              </a:rPr>
              <a:t> story, and their cooperation inspires me to also work with others to make a change.  I am currently working with my school community and members of my local community in order to get resources (like books).  It’s through our collaboration that I am able to make an impact in small villages in rural India.</a:t>
            </a:r>
          </a:p>
          <a:p>
            <a:pPr lvl="0" rtl="0">
              <a:spcBef>
                <a:spcPts val="0"/>
              </a:spcBef>
              <a:buNone/>
            </a:pPr>
            <a:endParaRPr sz="1350">
              <a:solidFill>
                <a:srgbClr val="28465E"/>
              </a:solidFill>
              <a:latin typeface="Arial"/>
              <a:ea typeface="Arial"/>
              <a:cs typeface="Arial"/>
              <a:sym typeface="Arial"/>
            </a:endParaRPr>
          </a:p>
          <a:p>
            <a:pPr marL="457200" lvl="0" indent="-314325" rtl="0">
              <a:spcBef>
                <a:spcPts val="0"/>
              </a:spcBef>
              <a:buClr>
                <a:srgbClr val="28465E"/>
              </a:buClr>
              <a:buSzPct val="96428"/>
              <a:buFont typeface="Arial"/>
            </a:pPr>
            <a:r>
              <a:rPr lang="en" sz="1350">
                <a:solidFill>
                  <a:srgbClr val="28465E"/>
                </a:solidFill>
                <a:latin typeface="Arial"/>
                <a:ea typeface="Arial"/>
                <a:cs typeface="Arial"/>
                <a:sym typeface="Arial"/>
              </a:rPr>
              <a:t>Milton Wolf is also an inspiration because of his passion for education.  Like Mr. Wolf, I too believe that education is of the utmost importance.  My goal is to promote education through reading. </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For More Information</a:t>
            </a:r>
          </a:p>
        </p:txBody>
      </p:sp>
      <p:sp>
        <p:nvSpPr>
          <p:cNvPr id="159" name="Shape 159"/>
          <p:cNvSpPr txBox="1">
            <a:spLocks noGrp="1"/>
          </p:cNvSpPr>
          <p:nvPr>
            <p:ph type="body" idx="1"/>
          </p:nvPr>
        </p:nvSpPr>
        <p:spPr>
          <a:xfrm>
            <a:off x="1" y="1142470"/>
            <a:ext cx="8520600" cy="3416400"/>
          </a:xfrm>
          <a:prstGeom prst="rect">
            <a:avLst/>
          </a:prstGeom>
        </p:spPr>
        <p:txBody>
          <a:bodyPr lIns="91425" tIns="91425" rIns="91425" bIns="91425" anchor="t" anchorCtr="0">
            <a:noAutofit/>
          </a:bodyPr>
          <a:lstStyle/>
          <a:p>
            <a:pPr marL="457200" lvl="0" indent="-228600" rtl="0">
              <a:spcBef>
                <a:spcPts val="0"/>
              </a:spcBef>
            </a:pPr>
            <a:r>
              <a:rPr lang="en"/>
              <a:t>Visit TNISF.org for more details about my mission, and who inspired me.</a:t>
            </a:r>
          </a:p>
          <a:p>
            <a:pPr marL="457200" lvl="0" indent="-228600">
              <a:spcBef>
                <a:spcPts val="0"/>
              </a:spcBef>
            </a:pPr>
            <a:r>
              <a:rPr lang="en"/>
              <a:t>If you would like to contribute or support my mission, please contact me at masilan@gmail.com</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1136</Words>
  <Application>Microsoft Macintosh PowerPoint</Application>
  <PresentationFormat>On-screen Show (16:9)</PresentationFormat>
  <Paragraphs>26</Paragraphs>
  <Slides>9</Slides>
  <Notes>9</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9</vt:i4>
      </vt:variant>
    </vt:vector>
  </HeadingPairs>
  <TitlesOfParts>
    <vt:vector size="12" baseType="lpstr">
      <vt:lpstr>Proxima Nova</vt:lpstr>
      <vt:lpstr>simple-light-2</vt:lpstr>
      <vt:lpstr>spearmint</vt:lpstr>
      <vt:lpstr>The P.O.W.E.R Initiative</vt:lpstr>
      <vt:lpstr>About Me and my Mission</vt:lpstr>
      <vt:lpstr>My School vs. Small Indian Village School</vt:lpstr>
      <vt:lpstr>The Need</vt:lpstr>
      <vt:lpstr>My Objective</vt:lpstr>
      <vt:lpstr>Why English?</vt:lpstr>
      <vt:lpstr>What do I hope to do Next?</vt:lpstr>
      <vt:lpstr>The Inspiration of Others</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Initiative</dc:title>
  <dc:creator>MAURY GOODLOE</dc:creator>
  <cp:lastModifiedBy>Lauren  Granite</cp:lastModifiedBy>
  <cp:revision>1</cp:revision>
  <dcterms:modified xsi:type="dcterms:W3CDTF">2016-05-02T23:17:18Z</dcterms:modified>
</cp:coreProperties>
</file>