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7" r:id="rId3"/>
    <p:sldId id="258" r:id="rId4"/>
    <p:sldId id="259" r:id="rId5"/>
    <p:sldId id="267" r:id="rId6"/>
    <p:sldId id="260" r:id="rId7"/>
    <p:sldId id="273" r:id="rId8"/>
    <p:sldId id="274" r:id="rId9"/>
    <p:sldId id="276" r:id="rId10"/>
    <p:sldId id="261" r:id="rId11"/>
    <p:sldId id="277" r:id="rId12"/>
    <p:sldId id="278" r:id="rId13"/>
    <p:sldId id="263" r:id="rId14"/>
    <p:sldId id="272" r:id="rId15"/>
    <p:sldId id="264" r:id="rId16"/>
    <p:sldId id="266" r:id="rId17"/>
    <p:sldId id="269" r:id="rId18"/>
    <p:sldId id="270" r:id="rId19"/>
    <p:sldId id="271" r:id="rId20"/>
    <p:sldId id="282" r:id="rId21"/>
    <p:sldId id="284" r:id="rId22"/>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vijetli stil 2 - Isticanj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Svijetli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Svijetli stil 2 - Isticanj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24" d="100"/>
          <a:sy n="124" d="100"/>
        </p:scale>
        <p:origin x="5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5AF67DE-2922-4950-ADEB-589B2760A5E4}"/>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C5EE5070-4C36-430F-8CA2-D6B888D8AC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AD821733-8CB1-4658-972A-DEE260741A17}"/>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5" name="Rezervirano mjesto podnožja 4">
            <a:extLst>
              <a:ext uri="{FF2B5EF4-FFF2-40B4-BE49-F238E27FC236}">
                <a16:creationId xmlns:a16="http://schemas.microsoft.com/office/drawing/2014/main" id="{65018DA0-6EF2-4C79-BD8E-8D26005F59ED}"/>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92BC2053-D1AB-4F59-A742-E7EF43E8B2CA}"/>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2069552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7C7513-6AD6-4CC0-A8E1-FD9A789597BF}"/>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0F01DEF1-544F-4656-9EED-18136A44D8E1}"/>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7AB4A14B-5827-4F02-8713-C7B18F0713EB}"/>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5" name="Rezervirano mjesto podnožja 4">
            <a:extLst>
              <a:ext uri="{FF2B5EF4-FFF2-40B4-BE49-F238E27FC236}">
                <a16:creationId xmlns:a16="http://schemas.microsoft.com/office/drawing/2014/main" id="{6C69A021-CAE2-49F6-B950-734CEAF11ABB}"/>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7D9E8480-6274-40FC-BBCF-C74315CCDD56}"/>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338936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B0754AC2-0233-43AF-A268-09A2E320438D}"/>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84D3CD64-7010-4D6B-A3BD-9B6C40F162C0}"/>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0726FD38-246E-4CF1-827F-268CCCDEB467}"/>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5" name="Rezervirano mjesto podnožja 4">
            <a:extLst>
              <a:ext uri="{FF2B5EF4-FFF2-40B4-BE49-F238E27FC236}">
                <a16:creationId xmlns:a16="http://schemas.microsoft.com/office/drawing/2014/main" id="{053BB2E8-2782-406B-94C8-98DF7D0B0AAB}"/>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3089B511-2F7C-4283-8597-758BADC551CA}"/>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1765882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ACC9F76-E06F-4FA7-BCE3-E1A73AD295D9}"/>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5381F7BD-1897-4CE8-99B3-22C66FB3029B}"/>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443C6F9A-5B80-425C-AC2E-2B3F27A8EE4C}"/>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5" name="Rezervirano mjesto podnožja 4">
            <a:extLst>
              <a:ext uri="{FF2B5EF4-FFF2-40B4-BE49-F238E27FC236}">
                <a16:creationId xmlns:a16="http://schemas.microsoft.com/office/drawing/2014/main" id="{6471F81E-5064-4ECA-90A8-4E60A5DDB1F0}"/>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1BF05D3B-C191-4470-8F48-293E053D7020}"/>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1062192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E38E8C9-B1E4-4717-8A70-4B3A7DD0A8EE}"/>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1FED7B96-D586-4F1C-B6B9-62E7BFC063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8222DA14-2051-4C40-A392-7931841651F1}"/>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5" name="Rezervirano mjesto podnožja 4">
            <a:extLst>
              <a:ext uri="{FF2B5EF4-FFF2-40B4-BE49-F238E27FC236}">
                <a16:creationId xmlns:a16="http://schemas.microsoft.com/office/drawing/2014/main" id="{CFC04C41-5089-4A2E-87E6-289EA2ABBF6A}"/>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9B0CF595-20E2-4B6A-A18E-0F23EF7ED8E8}"/>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186689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1454F5-C40E-438F-ADF1-F3ABDB28C8C9}"/>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F79482B9-C987-4704-993A-B10A112EB622}"/>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E1E27DC3-A7A7-4D44-80AB-0AA4FED9F5A8}"/>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54C04000-CB98-4579-B208-D0DCFF9D3FA1}"/>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6" name="Rezervirano mjesto podnožja 5">
            <a:extLst>
              <a:ext uri="{FF2B5EF4-FFF2-40B4-BE49-F238E27FC236}">
                <a16:creationId xmlns:a16="http://schemas.microsoft.com/office/drawing/2014/main" id="{447A1AF3-EF47-442A-8E5E-C3DD812929BE}"/>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40097980-7DCB-4FF0-99F2-944F13948F85}"/>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491736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CB9CCCB-D3B6-4A75-AAF5-DAA934234D66}"/>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FEB05E86-016D-4607-9750-08D994AEBF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E23E4D94-ED99-4A4D-9AED-0980F9025966}"/>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9DF081F3-1E09-4F19-97D6-FC3B6C9223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AA7A6ABB-80C9-41AD-9CF4-C2B79F75B5BA}"/>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A711489A-9FD3-4F0C-A0D1-E03CA4518799}"/>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8" name="Rezervirano mjesto podnožja 7">
            <a:extLst>
              <a:ext uri="{FF2B5EF4-FFF2-40B4-BE49-F238E27FC236}">
                <a16:creationId xmlns:a16="http://schemas.microsoft.com/office/drawing/2014/main" id="{F683DC30-2A40-49CF-AD71-BD81E9CAD36F}"/>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0A5AFC21-CE1D-4544-87C3-6020489ADECD}"/>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123936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B2E5F47-1C7F-4D5C-AA22-60D0B810FDDB}"/>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93B671DB-4E27-46FD-A3DA-9FEDC15C7974}"/>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4" name="Rezervirano mjesto podnožja 3">
            <a:extLst>
              <a:ext uri="{FF2B5EF4-FFF2-40B4-BE49-F238E27FC236}">
                <a16:creationId xmlns:a16="http://schemas.microsoft.com/office/drawing/2014/main" id="{8B0900E0-186C-4159-A821-AB2246E7A70C}"/>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84D49955-E1C2-4BDD-9DA9-364061BCBF1D}"/>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3828535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4F33A01C-F031-4A82-A819-8539129B071A}"/>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3" name="Rezervirano mjesto podnožja 2">
            <a:extLst>
              <a:ext uri="{FF2B5EF4-FFF2-40B4-BE49-F238E27FC236}">
                <a16:creationId xmlns:a16="http://schemas.microsoft.com/office/drawing/2014/main" id="{266B36F2-B72B-4230-95BB-DFDE67D0EDA9}"/>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00A6706E-1941-4D7E-BB65-CE41EFF876FD}"/>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364291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0293D82-CD6F-4D43-A146-BA561DE81ED9}"/>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8F3EACB3-3FF0-4759-A0C5-C3049E88E0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6E624233-C7EC-4C8D-BFC0-6B17ACBF5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DC8D3B1F-EC71-412F-9524-EFC63AD96C83}"/>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6" name="Rezervirano mjesto podnožja 5">
            <a:extLst>
              <a:ext uri="{FF2B5EF4-FFF2-40B4-BE49-F238E27FC236}">
                <a16:creationId xmlns:a16="http://schemas.microsoft.com/office/drawing/2014/main" id="{EC2C17D0-CCB0-45DF-948E-25E8F3171172}"/>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E218E4AB-D7B7-4D50-BBAF-CC1C649CB2F0}"/>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1162840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875E22A-8A09-4E09-A0B0-451385430D52}"/>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E2CD61FC-AE10-40CE-BD26-64CE5CBC50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47ACED8C-0154-4C6D-BA00-8EBE812CD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3859CF11-7734-40B5-B9C3-7E3A857DCD5C}"/>
              </a:ext>
            </a:extLst>
          </p:cNvPr>
          <p:cNvSpPr>
            <a:spLocks noGrp="1"/>
          </p:cNvSpPr>
          <p:nvPr>
            <p:ph type="dt" sz="half" idx="10"/>
          </p:nvPr>
        </p:nvSpPr>
        <p:spPr/>
        <p:txBody>
          <a:bodyPr/>
          <a:lstStyle/>
          <a:p>
            <a:fld id="{FE0A4A8D-7654-455B-A96A-E9C1B2C15B9A}" type="datetimeFigureOut">
              <a:rPr lang="hr-HR" smtClean="0"/>
              <a:t>11.05.2022.</a:t>
            </a:fld>
            <a:endParaRPr lang="hr-HR"/>
          </a:p>
        </p:txBody>
      </p:sp>
      <p:sp>
        <p:nvSpPr>
          <p:cNvPr id="6" name="Rezervirano mjesto podnožja 5">
            <a:extLst>
              <a:ext uri="{FF2B5EF4-FFF2-40B4-BE49-F238E27FC236}">
                <a16:creationId xmlns:a16="http://schemas.microsoft.com/office/drawing/2014/main" id="{EA60A28B-0B3F-4C61-8D50-6C6000DF9136}"/>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8208F0B8-E2B2-4BBD-8157-562B2C5FCC79}"/>
              </a:ext>
            </a:extLst>
          </p:cNvPr>
          <p:cNvSpPr>
            <a:spLocks noGrp="1"/>
          </p:cNvSpPr>
          <p:nvPr>
            <p:ph type="sldNum" sz="quarter" idx="12"/>
          </p:nvPr>
        </p:nvSpPr>
        <p:spPr/>
        <p:txBody>
          <a:bodyPr/>
          <a:lstStyle/>
          <a:p>
            <a:fld id="{CADA6281-1F26-4505-B8EC-99C42E520A67}" type="slidenum">
              <a:rPr lang="hr-HR" smtClean="0"/>
              <a:t>‹#›</a:t>
            </a:fld>
            <a:endParaRPr lang="hr-HR"/>
          </a:p>
        </p:txBody>
      </p:sp>
    </p:spTree>
    <p:extLst>
      <p:ext uri="{BB962C8B-B14F-4D97-AF65-F5344CB8AC3E}">
        <p14:creationId xmlns:p14="http://schemas.microsoft.com/office/powerpoint/2010/main" val="2349638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B6A8EFDB-183A-4B53-9358-B01DE3F288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68928823-5DC7-4377-AB6E-FB209379C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FBE67EA0-08D6-4434-80F0-B7BE122E9F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4A8D-7654-455B-A96A-E9C1B2C15B9A}" type="datetimeFigureOut">
              <a:rPr lang="hr-HR" smtClean="0"/>
              <a:t>11.05.2022.</a:t>
            </a:fld>
            <a:endParaRPr lang="hr-HR"/>
          </a:p>
        </p:txBody>
      </p:sp>
      <p:sp>
        <p:nvSpPr>
          <p:cNvPr id="5" name="Rezervirano mjesto podnožja 4">
            <a:extLst>
              <a:ext uri="{FF2B5EF4-FFF2-40B4-BE49-F238E27FC236}">
                <a16:creationId xmlns:a16="http://schemas.microsoft.com/office/drawing/2014/main" id="{54263D0E-40BD-4D0C-B2F8-3A57F002E6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4204D0D9-05D7-4FB5-84C9-96B8C1520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A6281-1F26-4505-B8EC-99C42E520A67}" type="slidenum">
              <a:rPr lang="hr-HR" smtClean="0"/>
              <a:t>‹#›</a:t>
            </a:fld>
            <a:endParaRPr lang="hr-HR"/>
          </a:p>
        </p:txBody>
      </p:sp>
    </p:spTree>
    <p:extLst>
      <p:ext uri="{BB962C8B-B14F-4D97-AF65-F5344CB8AC3E}">
        <p14:creationId xmlns:p14="http://schemas.microsoft.com/office/powerpoint/2010/main" val="736226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Podnaslov 2">
            <a:extLst>
              <a:ext uri="{FF2B5EF4-FFF2-40B4-BE49-F238E27FC236}">
                <a16:creationId xmlns:a16="http://schemas.microsoft.com/office/drawing/2014/main" id="{98F705C2-7902-4843-B855-950F29ABF5C3}"/>
              </a:ext>
            </a:extLst>
          </p:cNvPr>
          <p:cNvSpPr>
            <a:spLocks noGrp="1"/>
          </p:cNvSpPr>
          <p:nvPr>
            <p:ph type="subTitle" idx="1"/>
          </p:nvPr>
        </p:nvSpPr>
        <p:spPr>
          <a:xfrm>
            <a:off x="4315743" y="3901925"/>
            <a:ext cx="3312734" cy="1141851"/>
          </a:xfrm>
          <a:noFill/>
        </p:spPr>
        <p:txBody>
          <a:bodyPr>
            <a:normAutofit/>
          </a:bodyPr>
          <a:lstStyle/>
          <a:p>
            <a:r>
              <a:rPr lang="hr-HR" sz="2000" dirty="0">
                <a:latin typeface="Times New Roman" panose="02020603050405020304" pitchFamily="18" charset="0"/>
                <a:cs typeface="Times New Roman" panose="02020603050405020304" pitchFamily="18" charset="0"/>
              </a:rPr>
              <a:t>Anita Fiket, doktorandica</a:t>
            </a:r>
          </a:p>
          <a:p>
            <a:r>
              <a:rPr lang="hr-HR" sz="1800" dirty="0">
                <a:solidFill>
                  <a:srgbClr val="080808"/>
                </a:solidFill>
                <a:latin typeface="Times New Roman" panose="02020603050405020304" pitchFamily="18" charset="0"/>
                <a:cs typeface="Times New Roman" panose="02020603050405020304" pitchFamily="18" charset="0"/>
              </a:rPr>
              <a:t>Katedra za </a:t>
            </a:r>
            <a:r>
              <a:rPr lang="hr-HR" sz="1800" dirty="0" err="1">
                <a:solidFill>
                  <a:srgbClr val="080808"/>
                </a:solidFill>
                <a:latin typeface="Times New Roman" panose="02020603050405020304" pitchFamily="18" charset="0"/>
                <a:cs typeface="Times New Roman" panose="02020603050405020304" pitchFamily="18" charset="0"/>
              </a:rPr>
              <a:t>judaistiku</a:t>
            </a:r>
            <a:r>
              <a:rPr lang="hr-HR" sz="1800" dirty="0">
                <a:solidFill>
                  <a:srgbClr val="080808"/>
                </a:solidFill>
                <a:latin typeface="Times New Roman" panose="02020603050405020304" pitchFamily="18" charset="0"/>
                <a:cs typeface="Times New Roman" panose="02020603050405020304" pitchFamily="18" charset="0"/>
              </a:rPr>
              <a:t> FFZG</a:t>
            </a:r>
          </a:p>
        </p:txBody>
      </p:sp>
      <p:sp>
        <p:nvSpPr>
          <p:cNvPr id="2" name="Naslov 1">
            <a:extLst>
              <a:ext uri="{FF2B5EF4-FFF2-40B4-BE49-F238E27FC236}">
                <a16:creationId xmlns:a16="http://schemas.microsoft.com/office/drawing/2014/main" id="{8846AE34-50ED-4D98-AE9F-8CED3155B33A}"/>
              </a:ext>
            </a:extLst>
          </p:cNvPr>
          <p:cNvSpPr>
            <a:spLocks noGrp="1"/>
          </p:cNvSpPr>
          <p:nvPr>
            <p:ph type="ctrTitle"/>
          </p:nvPr>
        </p:nvSpPr>
        <p:spPr>
          <a:xfrm>
            <a:off x="1577495" y="2322132"/>
            <a:ext cx="8971349" cy="2150719"/>
          </a:xfrm>
          <a:noFill/>
        </p:spPr>
        <p:txBody>
          <a:bodyPr anchor="ctr">
            <a:normAutofit/>
          </a:bodyPr>
          <a:lstStyle/>
          <a:p>
            <a:r>
              <a:rPr lang="hr-HR" sz="3600" b="1" dirty="0">
                <a:effectLst/>
                <a:latin typeface="Times New Roman" panose="02020603050405020304" pitchFamily="18" charset="0"/>
                <a:ea typeface="Calibri" panose="020F0502020204030204" pitchFamily="34" charset="0"/>
                <a:cs typeface="Arial" panose="020B0604020202020204" pitchFamily="34" charset="0"/>
              </a:rPr>
              <a:t>Povijest židovskih zajednica u Hrvatskoj</a:t>
            </a:r>
            <a:endParaRPr lang="hr-HR" sz="3600" dirty="0">
              <a:solidFill>
                <a:srgbClr val="080808"/>
              </a:solidFill>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kstniOkvir 14">
            <a:extLst>
              <a:ext uri="{FF2B5EF4-FFF2-40B4-BE49-F238E27FC236}">
                <a16:creationId xmlns:a16="http://schemas.microsoft.com/office/drawing/2014/main" id="{A1B798E6-CC81-467A-95DC-D567F16BCBEA}"/>
              </a:ext>
            </a:extLst>
          </p:cNvPr>
          <p:cNvSpPr txBox="1"/>
          <p:nvPr/>
        </p:nvSpPr>
        <p:spPr>
          <a:xfrm>
            <a:off x="4957738" y="5927749"/>
            <a:ext cx="2210862" cy="369332"/>
          </a:xfrm>
          <a:prstGeom prst="rect">
            <a:avLst/>
          </a:prstGeom>
          <a:noFill/>
        </p:spPr>
        <p:txBody>
          <a:bodyPr wrap="none" rtlCol="0">
            <a:spAutoFit/>
          </a:bodyPr>
          <a:lstStyle/>
          <a:p>
            <a:r>
              <a:rPr lang="hr-HR" dirty="0">
                <a:latin typeface="Times New Roman" panose="02020603050405020304" pitchFamily="18" charset="0"/>
                <a:cs typeface="Times New Roman" panose="02020603050405020304" pitchFamily="18" charset="0"/>
              </a:rPr>
              <a:t>Split, 6. svibnja 2022.</a:t>
            </a:r>
          </a:p>
        </p:txBody>
      </p:sp>
      <p:sp>
        <p:nvSpPr>
          <p:cNvPr id="17" name="TekstniOkvir 16">
            <a:extLst>
              <a:ext uri="{FF2B5EF4-FFF2-40B4-BE49-F238E27FC236}">
                <a16:creationId xmlns:a16="http://schemas.microsoft.com/office/drawing/2014/main" id="{E3DE47DA-B432-44DA-A670-A5C70CF6DEC7}"/>
              </a:ext>
            </a:extLst>
          </p:cNvPr>
          <p:cNvSpPr txBox="1"/>
          <p:nvPr/>
        </p:nvSpPr>
        <p:spPr>
          <a:xfrm>
            <a:off x="4049659" y="735195"/>
            <a:ext cx="3988469" cy="1323439"/>
          </a:xfrm>
          <a:prstGeom prst="rect">
            <a:avLst/>
          </a:prstGeom>
          <a:noFill/>
        </p:spPr>
        <p:txBody>
          <a:bodyPr wrap="square" rtlCol="0">
            <a:spAutoFit/>
          </a:bodyPr>
          <a:lstStyle/>
          <a:p>
            <a:pPr algn="ctr"/>
            <a:r>
              <a:rPr lang="hr-HR" sz="2000" dirty="0">
                <a:latin typeface="Times New Roman" panose="02020603050405020304" pitchFamily="18" charset="0"/>
                <a:cs typeface="Times New Roman" panose="02020603050405020304" pitchFamily="18" charset="0"/>
              </a:rPr>
              <a:t>Seminar stručnog  usavršavanja za učitelje </a:t>
            </a:r>
          </a:p>
          <a:p>
            <a:pPr algn="ctr"/>
            <a:r>
              <a:rPr lang="hr-HR" sz="2000" dirty="0">
                <a:latin typeface="Times New Roman" panose="02020603050405020304" pitchFamily="18" charset="0"/>
                <a:cs typeface="Times New Roman" panose="02020603050405020304" pitchFamily="18" charset="0"/>
              </a:rPr>
              <a:t>„Poučavanje židovske povijesti i Holokausta na zapadnom Balkanu”</a:t>
            </a:r>
          </a:p>
        </p:txBody>
      </p:sp>
      <p:pic>
        <p:nvPicPr>
          <p:cNvPr id="19" name="Slika 18">
            <a:extLst>
              <a:ext uri="{FF2B5EF4-FFF2-40B4-BE49-F238E27FC236}">
                <a16:creationId xmlns:a16="http://schemas.microsoft.com/office/drawing/2014/main" id="{FD0325C4-CA26-43E4-AE43-5DAB7AA862CE}"/>
              </a:ext>
            </a:extLst>
          </p:cNvPr>
          <p:cNvPicPr>
            <a:picLocks noChangeAspect="1"/>
          </p:cNvPicPr>
          <p:nvPr/>
        </p:nvPicPr>
        <p:blipFill>
          <a:blip r:embed="rId2"/>
          <a:stretch>
            <a:fillRect/>
          </a:stretch>
        </p:blipFill>
        <p:spPr>
          <a:xfrm>
            <a:off x="9076136" y="276956"/>
            <a:ext cx="3105583" cy="657317"/>
          </a:xfrm>
          <a:prstGeom prst="rect">
            <a:avLst/>
          </a:prstGeom>
        </p:spPr>
      </p:pic>
    </p:spTree>
    <p:extLst>
      <p:ext uri="{BB962C8B-B14F-4D97-AF65-F5344CB8AC3E}">
        <p14:creationId xmlns:p14="http://schemas.microsoft.com/office/powerpoint/2010/main" val="1593849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EC1C342F-993E-48EF-8E6E-69CB5086781B}"/>
              </a:ext>
            </a:extLst>
          </p:cNvPr>
          <p:cNvSpPr>
            <a:spLocks noGrp="1"/>
          </p:cNvSpPr>
          <p:nvPr>
            <p:ph type="title"/>
          </p:nvPr>
        </p:nvSpPr>
        <p:spPr>
          <a:xfrm>
            <a:off x="1807248" y="471390"/>
            <a:ext cx="4732097" cy="1135737"/>
          </a:xfrm>
        </p:spPr>
        <p:txBody>
          <a:bodyPr>
            <a:normAutofit/>
          </a:bodyPr>
          <a:lstStyle/>
          <a:p>
            <a:r>
              <a:rPr lang="hr-HR" sz="3600" b="1" dirty="0">
                <a:latin typeface="Times New Roman" panose="02020603050405020304" pitchFamily="18" charset="0"/>
                <a:cs typeface="Times New Roman" panose="02020603050405020304" pitchFamily="18" charset="0"/>
              </a:rPr>
              <a:t>Sjeverna Hrvatska</a:t>
            </a:r>
          </a:p>
        </p:txBody>
      </p:sp>
      <p:sp>
        <p:nvSpPr>
          <p:cNvPr id="3" name="Rezervirano mjesto sadržaja 2">
            <a:extLst>
              <a:ext uri="{FF2B5EF4-FFF2-40B4-BE49-F238E27FC236}">
                <a16:creationId xmlns:a16="http://schemas.microsoft.com/office/drawing/2014/main" id="{B4DCE7E3-126F-41C0-A0E8-CE32B89B42C7}"/>
              </a:ext>
            </a:extLst>
          </p:cNvPr>
          <p:cNvSpPr>
            <a:spLocks noGrp="1"/>
          </p:cNvSpPr>
          <p:nvPr>
            <p:ph idx="1"/>
          </p:nvPr>
        </p:nvSpPr>
        <p:spPr>
          <a:xfrm>
            <a:off x="1060289" y="1816774"/>
            <a:ext cx="8666788" cy="4569836"/>
          </a:xfrm>
        </p:spPr>
        <p:txBody>
          <a:bodyPr anchor="ctr">
            <a:normAutofit fontScale="92500" lnSpcReduction="20000"/>
          </a:bodyPr>
          <a:lstStyle/>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u</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18. stoljeću pojavljuju se u dokumentima </a:t>
            </a:r>
            <a:r>
              <a:rPr lang="hr-HR" sz="1600" dirty="0">
                <a:latin typeface="Times New Roman" panose="02020603050405020304" pitchFamily="18" charset="0"/>
                <a:ea typeface="Calibri" panose="020F0502020204030204" pitchFamily="34" charset="0"/>
                <a:cs typeface="Times New Roman" panose="02020603050405020304" pitchFamily="18" charset="0"/>
              </a:rPr>
              <a:t>S</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jeverne Hrvatske i Rijeke </a:t>
            </a:r>
            <a:r>
              <a:rPr lang="hr-HR" sz="1600" dirty="0">
                <a:latin typeface="Times New Roman" panose="02020603050405020304" pitchFamily="18" charset="0"/>
                <a:ea typeface="Calibri" panose="020F0502020204030204" pitchFamily="34" charset="0"/>
                <a:cs typeface="Times New Roman" panose="02020603050405020304" pitchFamily="18" charset="0"/>
              </a:rPr>
              <a:t>–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mađarski trgovci koji dolaze na sajmove u Varaždin, Viroviticu, Đurđevac, Križevce, Požegu, Osijek, Koprivnicu, Bjelovar, Zagreb, Sisak, Karlovac</a:t>
            </a:r>
            <a:endParaRPr lang="hr-HR"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1729. - Hrvatski sabor donio zabranu o naseljavanju Židova </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1783. - dopušten jednodnevni do trodnevni boravak na sajmovima uz plaćanje tzv. </a:t>
            </a:r>
            <a:r>
              <a:rPr lang="hr-HR" sz="1600" i="1" dirty="0">
                <a:effectLst/>
                <a:latin typeface="Times New Roman" panose="02020603050405020304" pitchFamily="18" charset="0"/>
                <a:ea typeface="Calibri" panose="020F0502020204030204" pitchFamily="34" charset="0"/>
                <a:cs typeface="Times New Roman" panose="02020603050405020304" pitchFamily="18" charset="0"/>
              </a:rPr>
              <a:t>tolerancije</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hr-HR"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hr-HR" sz="1600" i="1" dirty="0">
                <a:effectLst/>
                <a:latin typeface="Times New Roman" panose="02020603050405020304" pitchFamily="18" charset="0"/>
                <a:ea typeface="Times New Roman" panose="02020603050405020304" pitchFamily="18" charset="0"/>
                <a:cs typeface="Times New Roman" panose="02020603050405020304" pitchFamily="18" charset="0"/>
              </a:rPr>
              <a:t>Patent o toleranciji</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Josipa II. (1783.)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zakon o trajnom naseljavanju Židova u Sjevernu Hrvatsku, odnosno u Ugarskoj i Kraljevini Hrvatskoj i Slavoniji </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hr-HR" sz="1600" dirty="0">
                <a:latin typeface="Times New Roman" panose="02020603050405020304" pitchFamily="18" charset="0"/>
                <a:ea typeface="Calibri" panose="020F0502020204030204" pitchFamily="34" charset="0"/>
                <a:cs typeface="Times New Roman" panose="02020603050405020304" pitchFamily="18" charset="0"/>
              </a:rPr>
              <a:t>zajamčena je sloboda kretanja i naseljavanja, sloboda vjeroispovijesti, ravnopravnost u školovanju</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1806. - osnovali općinu u Zagrebu, 1807. u Varaždinu </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1846. na području Hrvatske (bez Dalmacije) – živjelo oko 2000 Židova</a:t>
            </a:r>
          </a:p>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b</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ave se trgovinom i ubrzo postaju dio privrednog napretka u Hrvatskoj</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integracija u kulturni i društveni život išla je znatno sporije</a:t>
            </a:r>
            <a:endParaRPr lang="hr-HR"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58293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zervirano mjesto sadržaja 2">
            <a:extLst>
              <a:ext uri="{FF2B5EF4-FFF2-40B4-BE49-F238E27FC236}">
                <a16:creationId xmlns:a16="http://schemas.microsoft.com/office/drawing/2014/main" id="{F0FB762C-1DE5-4777-A4BF-31EED0A66CC9}"/>
              </a:ext>
            </a:extLst>
          </p:cNvPr>
          <p:cNvSpPr>
            <a:spLocks noGrp="1"/>
          </p:cNvSpPr>
          <p:nvPr>
            <p:ph idx="1"/>
          </p:nvPr>
        </p:nvSpPr>
        <p:spPr>
          <a:xfrm>
            <a:off x="327348" y="110836"/>
            <a:ext cx="5999561" cy="6382327"/>
          </a:xfrm>
        </p:spPr>
        <p:txBody>
          <a:bodyPr anchor="ctr">
            <a:normAutofit fontScale="85000" lnSpcReduction="20000"/>
          </a:bodyPr>
          <a:lstStyle/>
          <a:p>
            <a:pPr marL="0" indent="0">
              <a:lnSpc>
                <a:spcPct val="160000"/>
              </a:lnSpc>
              <a:buNone/>
            </a:pP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60000"/>
              </a:lnSpc>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drugu polovicu 19. stoljeća obilježava uspon židovskih obitelji - postaju vlasnici brojnih tvornica, poduzeća i trgovina </a:t>
            </a:r>
            <a:endParaRPr lang="hr-HR"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60000"/>
              </a:lnSpc>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pogodna društvena i gospodarska klima za Židove u Hrvatskoj</a:t>
            </a:r>
          </a:p>
          <a:p>
            <a:pPr>
              <a:lnSpc>
                <a:spcPct val="16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1843. proširen im je krug zanimanja, 1846. oslobođeni su ponižavajuće takse</a:t>
            </a:r>
          </a:p>
          <a:p>
            <a:pPr>
              <a:lnSpc>
                <a:spcPct val="160000"/>
              </a:lnSpc>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18.2.1860. – </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Carskim patentom dopušteno slobodno posjedovanje nekretnina, a postupno su trajnijim zakonima ukidane sve odredbe vezane uz gospodarski i obiteljski život</a:t>
            </a:r>
          </a:p>
          <a:p>
            <a:pPr>
              <a:lnSpc>
                <a:spcPct val="160000"/>
              </a:lnSpc>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19.9.1873. – Hrvatski sabor izglasao punu ravnopravnost Židovima </a:t>
            </a:r>
          </a:p>
          <a:p>
            <a:pPr>
              <a:lnSpc>
                <a:spcPct val="160000"/>
              </a:lnSpc>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o</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d tada se u potpunosti uključuju u javni život Hrvatske, od prosvjete, znanosti i umjetnosti, preko različitih gospodarskih grana do politike</a:t>
            </a:r>
          </a:p>
          <a:p>
            <a:pPr>
              <a:lnSpc>
                <a:spcPct val="16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d</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o kraja 19. stoljeća službeno su registrirane židovske općine: Bjelovar, Cernik, Đakovo, Karlovac, Križevci, Kutina, Ludbreg, Našice, Orahovica, Osijek, Popovača, Požega, Sisak, Slatina, Slavonski Brod, Varaždin, Vinkovci, Vukovar, Zagreb</a:t>
            </a:r>
          </a:p>
          <a:p>
            <a:pPr>
              <a:lnSpc>
                <a:spcPct val="16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1900. godine 54 % zagrebačkih Židova i oko 35 % svih Židova u Hrvatskoj govorilo je hrvatski kao materinji jezik </a:t>
            </a:r>
          </a:p>
          <a:p>
            <a:pPr marL="0" indent="0">
              <a:lnSpc>
                <a:spcPct val="160000"/>
              </a:lnSpc>
              <a:spcAft>
                <a:spcPts val="800"/>
              </a:spcAft>
              <a:buNone/>
            </a:pPr>
            <a:endParaRPr lang="hr-HR"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Slika 3" descr="Slika na kojoj se prikazuje karta&#10;&#10;Opis je automatski generiran">
            <a:extLst>
              <a:ext uri="{FF2B5EF4-FFF2-40B4-BE49-F238E27FC236}">
                <a16:creationId xmlns:a16="http://schemas.microsoft.com/office/drawing/2014/main" id="{741D1F47-7182-4D67-96F7-F3003770E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474188" y="1737725"/>
            <a:ext cx="3482422" cy="5298505"/>
          </a:xfrm>
          <a:prstGeom prst="rect">
            <a:avLst/>
          </a:prstGeom>
        </p:spPr>
      </p:pic>
      <p:sp>
        <p:nvSpPr>
          <p:cNvPr id="6" name="TekstniOkvir 5">
            <a:extLst>
              <a:ext uri="{FF2B5EF4-FFF2-40B4-BE49-F238E27FC236}">
                <a16:creationId xmlns:a16="http://schemas.microsoft.com/office/drawing/2014/main" id="{B35C1134-440D-4A04-9FA7-0CFA2CCD8154}"/>
              </a:ext>
            </a:extLst>
          </p:cNvPr>
          <p:cNvSpPr txBox="1"/>
          <p:nvPr/>
        </p:nvSpPr>
        <p:spPr>
          <a:xfrm>
            <a:off x="6566146" y="6188190"/>
            <a:ext cx="3483646" cy="430887"/>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8. Židovi u Kraljevini Hrvatskoj i Slavoniji 1857. </a:t>
            </a:r>
          </a:p>
          <a:p>
            <a:r>
              <a:rPr lang="hr-HR" sz="1000" dirty="0">
                <a:latin typeface="Times New Roman" panose="02020603050405020304" pitchFamily="18" charset="0"/>
                <a:cs typeface="Times New Roman" panose="02020603050405020304" pitchFamily="18" charset="0"/>
              </a:rPr>
              <a:t>Izvor: </a:t>
            </a:r>
            <a:r>
              <a:rPr lang="hr-HR" sz="1000" dirty="0" err="1">
                <a:latin typeface="Times New Roman" panose="02020603050405020304" pitchFamily="18" charset="0"/>
                <a:cs typeface="Times New Roman" panose="02020603050405020304" pitchFamily="18" charset="0"/>
              </a:rPr>
              <a:t>Švob</a:t>
            </a:r>
            <a:r>
              <a:rPr lang="hr-HR" sz="1000" dirty="0">
                <a:latin typeface="Times New Roman" panose="02020603050405020304" pitchFamily="18" charset="0"/>
                <a:cs typeface="Times New Roman" panose="02020603050405020304" pitchFamily="18" charset="0"/>
              </a:rPr>
              <a:t> (1997), </a:t>
            </a:r>
            <a:r>
              <a:rPr lang="hr-HR" sz="1000" i="1" dirty="0">
                <a:latin typeface="Times New Roman" panose="02020603050405020304" pitchFamily="18" charset="0"/>
                <a:cs typeface="Times New Roman" panose="02020603050405020304" pitchFamily="18" charset="0"/>
              </a:rPr>
              <a:t>Židovi u Hrvatskoj</a:t>
            </a:r>
          </a:p>
        </p:txBody>
      </p:sp>
    </p:spTree>
    <p:extLst>
      <p:ext uri="{BB962C8B-B14F-4D97-AF65-F5344CB8AC3E}">
        <p14:creationId xmlns:p14="http://schemas.microsoft.com/office/powerpoint/2010/main" val="1688094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ica 4">
            <a:extLst>
              <a:ext uri="{FF2B5EF4-FFF2-40B4-BE49-F238E27FC236}">
                <a16:creationId xmlns:a16="http://schemas.microsoft.com/office/drawing/2014/main" id="{E9CA7405-3F73-4C68-A5FB-A5C560FC9FC6}"/>
              </a:ext>
            </a:extLst>
          </p:cNvPr>
          <p:cNvGraphicFramePr>
            <a:graphicFrameLocks noGrp="1"/>
          </p:cNvGraphicFramePr>
          <p:nvPr>
            <p:ph idx="1"/>
            <p:extLst>
              <p:ext uri="{D42A27DB-BD31-4B8C-83A1-F6EECF244321}">
                <p14:modId xmlns:p14="http://schemas.microsoft.com/office/powerpoint/2010/main" val="2009341898"/>
              </p:ext>
            </p:extLst>
          </p:nvPr>
        </p:nvGraphicFramePr>
        <p:xfrm>
          <a:off x="682719" y="869230"/>
          <a:ext cx="9606590" cy="4820373"/>
        </p:xfrm>
        <a:graphic>
          <a:graphicData uri="http://schemas.openxmlformats.org/drawingml/2006/table">
            <a:tbl>
              <a:tblPr firstRow="1" bandRow="1">
                <a:tableStyleId>{5C22544A-7EE6-4342-B048-85BDC9FD1C3A}</a:tableStyleId>
              </a:tblPr>
              <a:tblGrid>
                <a:gridCol w="2082228">
                  <a:extLst>
                    <a:ext uri="{9D8B030D-6E8A-4147-A177-3AD203B41FA5}">
                      <a16:colId xmlns:a16="http://schemas.microsoft.com/office/drawing/2014/main" val="2877905818"/>
                    </a:ext>
                  </a:extLst>
                </a:gridCol>
                <a:gridCol w="713347">
                  <a:extLst>
                    <a:ext uri="{9D8B030D-6E8A-4147-A177-3AD203B41FA5}">
                      <a16:colId xmlns:a16="http://schemas.microsoft.com/office/drawing/2014/main" val="1580207628"/>
                    </a:ext>
                  </a:extLst>
                </a:gridCol>
                <a:gridCol w="703577">
                  <a:extLst>
                    <a:ext uri="{9D8B030D-6E8A-4147-A177-3AD203B41FA5}">
                      <a16:colId xmlns:a16="http://schemas.microsoft.com/office/drawing/2014/main" val="3929565506"/>
                    </a:ext>
                  </a:extLst>
                </a:gridCol>
                <a:gridCol w="752435">
                  <a:extLst>
                    <a:ext uri="{9D8B030D-6E8A-4147-A177-3AD203B41FA5}">
                      <a16:colId xmlns:a16="http://schemas.microsoft.com/office/drawing/2014/main" val="1648199399"/>
                    </a:ext>
                  </a:extLst>
                </a:gridCol>
                <a:gridCol w="684032">
                  <a:extLst>
                    <a:ext uri="{9D8B030D-6E8A-4147-A177-3AD203B41FA5}">
                      <a16:colId xmlns:a16="http://schemas.microsoft.com/office/drawing/2014/main" val="695566909"/>
                    </a:ext>
                  </a:extLst>
                </a:gridCol>
                <a:gridCol w="742664">
                  <a:extLst>
                    <a:ext uri="{9D8B030D-6E8A-4147-A177-3AD203B41FA5}">
                      <a16:colId xmlns:a16="http://schemas.microsoft.com/office/drawing/2014/main" val="1306371506"/>
                    </a:ext>
                  </a:extLst>
                </a:gridCol>
                <a:gridCol w="732891">
                  <a:extLst>
                    <a:ext uri="{9D8B030D-6E8A-4147-A177-3AD203B41FA5}">
                      <a16:colId xmlns:a16="http://schemas.microsoft.com/office/drawing/2014/main" val="841950508"/>
                    </a:ext>
                  </a:extLst>
                </a:gridCol>
                <a:gridCol w="684032">
                  <a:extLst>
                    <a:ext uri="{9D8B030D-6E8A-4147-A177-3AD203B41FA5}">
                      <a16:colId xmlns:a16="http://schemas.microsoft.com/office/drawing/2014/main" val="2700728908"/>
                    </a:ext>
                  </a:extLst>
                </a:gridCol>
                <a:gridCol w="625402">
                  <a:extLst>
                    <a:ext uri="{9D8B030D-6E8A-4147-A177-3AD203B41FA5}">
                      <a16:colId xmlns:a16="http://schemas.microsoft.com/office/drawing/2014/main" val="1830758584"/>
                    </a:ext>
                  </a:extLst>
                </a:gridCol>
                <a:gridCol w="674260">
                  <a:extLst>
                    <a:ext uri="{9D8B030D-6E8A-4147-A177-3AD203B41FA5}">
                      <a16:colId xmlns:a16="http://schemas.microsoft.com/office/drawing/2014/main" val="2302381521"/>
                    </a:ext>
                  </a:extLst>
                </a:gridCol>
                <a:gridCol w="605861">
                  <a:extLst>
                    <a:ext uri="{9D8B030D-6E8A-4147-A177-3AD203B41FA5}">
                      <a16:colId xmlns:a16="http://schemas.microsoft.com/office/drawing/2014/main" val="489348430"/>
                    </a:ext>
                  </a:extLst>
                </a:gridCol>
                <a:gridCol w="605861">
                  <a:extLst>
                    <a:ext uri="{9D8B030D-6E8A-4147-A177-3AD203B41FA5}">
                      <a16:colId xmlns:a16="http://schemas.microsoft.com/office/drawing/2014/main" val="503025897"/>
                    </a:ext>
                  </a:extLst>
                </a:gridCol>
              </a:tblGrid>
              <a:tr h="326642">
                <a:tc>
                  <a:txBody>
                    <a:bodyPr/>
                    <a:lstStyle/>
                    <a:p>
                      <a:pPr algn="ctr"/>
                      <a:r>
                        <a:rPr lang="hr-HR" sz="1200" dirty="0">
                          <a:latin typeface="Times New Roman" panose="02020603050405020304" pitchFamily="18" charset="0"/>
                          <a:cs typeface="Times New Roman" panose="02020603050405020304" pitchFamily="18" charset="0"/>
                        </a:rPr>
                        <a:t>Grad</a:t>
                      </a:r>
                    </a:p>
                  </a:txBody>
                  <a:tcPr/>
                </a:tc>
                <a:tc>
                  <a:txBody>
                    <a:bodyPr/>
                    <a:lstStyle/>
                    <a:p>
                      <a:pPr algn="ctr"/>
                      <a:r>
                        <a:rPr lang="hr-HR" sz="1200" dirty="0">
                          <a:latin typeface="Times New Roman" panose="02020603050405020304" pitchFamily="18" charset="0"/>
                          <a:cs typeface="Times New Roman" panose="02020603050405020304" pitchFamily="18" charset="0"/>
                        </a:rPr>
                        <a:t>1857.</a:t>
                      </a:r>
                    </a:p>
                  </a:txBody>
                  <a:tcPr/>
                </a:tc>
                <a:tc>
                  <a:txBody>
                    <a:bodyPr/>
                    <a:lstStyle/>
                    <a:p>
                      <a:pPr algn="ctr"/>
                      <a:r>
                        <a:rPr lang="hr-HR" sz="1200" dirty="0">
                          <a:latin typeface="Times New Roman" panose="02020603050405020304" pitchFamily="18" charset="0"/>
                          <a:cs typeface="Times New Roman" panose="02020603050405020304" pitchFamily="18" charset="0"/>
                        </a:rPr>
                        <a:t>1880.</a:t>
                      </a:r>
                    </a:p>
                  </a:txBody>
                  <a:tcPr/>
                </a:tc>
                <a:tc>
                  <a:txBody>
                    <a:bodyPr/>
                    <a:lstStyle/>
                    <a:p>
                      <a:pPr algn="ctr"/>
                      <a:r>
                        <a:rPr lang="hr-HR" sz="1200" dirty="0">
                          <a:latin typeface="Times New Roman" panose="02020603050405020304" pitchFamily="18" charset="0"/>
                          <a:cs typeface="Times New Roman" panose="02020603050405020304" pitchFamily="18" charset="0"/>
                        </a:rPr>
                        <a:t>1890.</a:t>
                      </a:r>
                    </a:p>
                  </a:txBody>
                  <a:tcPr/>
                </a:tc>
                <a:tc>
                  <a:txBody>
                    <a:bodyPr/>
                    <a:lstStyle/>
                    <a:p>
                      <a:pPr algn="ctr"/>
                      <a:r>
                        <a:rPr lang="hr-HR" sz="1200" dirty="0">
                          <a:latin typeface="Times New Roman" panose="02020603050405020304" pitchFamily="18" charset="0"/>
                          <a:cs typeface="Times New Roman" panose="02020603050405020304" pitchFamily="18" charset="0"/>
                        </a:rPr>
                        <a:t>1900.</a:t>
                      </a:r>
                    </a:p>
                  </a:txBody>
                  <a:tcPr/>
                </a:tc>
                <a:tc>
                  <a:txBody>
                    <a:bodyPr/>
                    <a:lstStyle/>
                    <a:p>
                      <a:pPr algn="ctr"/>
                      <a:r>
                        <a:rPr lang="hr-HR" sz="1200" dirty="0">
                          <a:latin typeface="Times New Roman" panose="02020603050405020304" pitchFamily="18" charset="0"/>
                          <a:cs typeface="Times New Roman" panose="02020603050405020304" pitchFamily="18" charset="0"/>
                        </a:rPr>
                        <a:t>1910.</a:t>
                      </a:r>
                    </a:p>
                  </a:txBody>
                  <a:tcPr/>
                </a:tc>
                <a:tc>
                  <a:txBody>
                    <a:bodyPr/>
                    <a:lstStyle/>
                    <a:p>
                      <a:pPr algn="ctr"/>
                      <a:r>
                        <a:rPr lang="hr-HR" sz="1200" dirty="0">
                          <a:latin typeface="Times New Roman" panose="02020603050405020304" pitchFamily="18" charset="0"/>
                          <a:cs typeface="Times New Roman" panose="02020603050405020304" pitchFamily="18" charset="0"/>
                        </a:rPr>
                        <a:t>1921.</a:t>
                      </a:r>
                    </a:p>
                  </a:txBody>
                  <a:tcPr/>
                </a:tc>
                <a:tc>
                  <a:txBody>
                    <a:bodyPr/>
                    <a:lstStyle/>
                    <a:p>
                      <a:pPr algn="ctr"/>
                      <a:r>
                        <a:rPr lang="hr-HR" sz="1200" dirty="0">
                          <a:latin typeface="Times New Roman" panose="02020603050405020304" pitchFamily="18" charset="0"/>
                          <a:cs typeface="Times New Roman" panose="02020603050405020304" pitchFamily="18" charset="0"/>
                        </a:rPr>
                        <a:t>1931.</a:t>
                      </a:r>
                    </a:p>
                  </a:txBody>
                  <a:tcPr/>
                </a:tc>
                <a:tc>
                  <a:txBody>
                    <a:bodyPr/>
                    <a:lstStyle/>
                    <a:p>
                      <a:pPr algn="ctr"/>
                      <a:r>
                        <a:rPr lang="hr-HR" sz="1200" dirty="0">
                          <a:latin typeface="Times New Roman" panose="02020603050405020304" pitchFamily="18" charset="0"/>
                          <a:cs typeface="Times New Roman" panose="02020603050405020304" pitchFamily="18" charset="0"/>
                        </a:rPr>
                        <a:t>1971.</a:t>
                      </a:r>
                    </a:p>
                  </a:txBody>
                  <a:tcPr/>
                </a:tc>
                <a:tc>
                  <a:txBody>
                    <a:bodyPr/>
                    <a:lstStyle/>
                    <a:p>
                      <a:pPr algn="ctr"/>
                      <a:r>
                        <a:rPr lang="hr-HR" sz="1200" dirty="0">
                          <a:latin typeface="Times New Roman" panose="02020603050405020304" pitchFamily="18" charset="0"/>
                          <a:cs typeface="Times New Roman" panose="02020603050405020304" pitchFamily="18" charset="0"/>
                        </a:rPr>
                        <a:t>1991.</a:t>
                      </a:r>
                    </a:p>
                  </a:txBody>
                  <a:tcPr/>
                </a:tc>
                <a:tc>
                  <a:txBody>
                    <a:bodyPr/>
                    <a:lstStyle/>
                    <a:p>
                      <a:pPr algn="ctr"/>
                      <a:r>
                        <a:rPr lang="hr-HR" sz="1200" dirty="0">
                          <a:latin typeface="Times New Roman" panose="02020603050405020304" pitchFamily="18" charset="0"/>
                          <a:cs typeface="Times New Roman" panose="02020603050405020304" pitchFamily="18" charset="0"/>
                        </a:rPr>
                        <a:t>2001.</a:t>
                      </a:r>
                    </a:p>
                  </a:txBody>
                  <a:tcPr/>
                </a:tc>
                <a:tc>
                  <a:txBody>
                    <a:bodyPr/>
                    <a:lstStyle/>
                    <a:p>
                      <a:pPr algn="ctr"/>
                      <a:r>
                        <a:rPr lang="hr-HR" sz="1200" dirty="0">
                          <a:latin typeface="Times New Roman" panose="02020603050405020304" pitchFamily="18" charset="0"/>
                          <a:cs typeface="Times New Roman" panose="02020603050405020304" pitchFamily="18" charset="0"/>
                        </a:rPr>
                        <a:t>2011.</a:t>
                      </a:r>
                    </a:p>
                  </a:txBody>
                  <a:tcPr/>
                </a:tc>
                <a:extLst>
                  <a:ext uri="{0D108BD9-81ED-4DB2-BD59-A6C34878D82A}">
                    <a16:rowId xmlns:a16="http://schemas.microsoft.com/office/drawing/2014/main" val="2911063132"/>
                  </a:ext>
                </a:extLst>
              </a:tr>
              <a:tr h="326642">
                <a:tc>
                  <a:txBody>
                    <a:bodyPr/>
                    <a:lstStyle/>
                    <a:p>
                      <a:pPr algn="ctr"/>
                      <a:r>
                        <a:rPr lang="hr-HR" sz="1200" dirty="0">
                          <a:latin typeface="Times New Roman" panose="02020603050405020304" pitchFamily="18" charset="0"/>
                          <a:cs typeface="Times New Roman" panose="02020603050405020304" pitchFamily="18" charset="0"/>
                        </a:rPr>
                        <a:t>Bjelovar</a:t>
                      </a:r>
                    </a:p>
                  </a:txBody>
                  <a:tcPr/>
                </a:tc>
                <a:tc>
                  <a:txBody>
                    <a:bodyPr/>
                    <a:lstStyle/>
                    <a:p>
                      <a:pPr algn="ctr"/>
                      <a:r>
                        <a:rPr lang="hr-HR" sz="1200" dirty="0">
                          <a:latin typeface="Times New Roman" panose="02020603050405020304" pitchFamily="18" charset="0"/>
                          <a:cs typeface="Times New Roman" panose="02020603050405020304" pitchFamily="18" charset="0"/>
                        </a:rPr>
                        <a:t>0</a:t>
                      </a:r>
                    </a:p>
                  </a:txBody>
                  <a:tcPr/>
                </a:tc>
                <a:tc>
                  <a:txBody>
                    <a:bodyPr/>
                    <a:lstStyle/>
                    <a:p>
                      <a:pPr algn="ctr"/>
                      <a:r>
                        <a:rPr lang="hr-HR" sz="1200" dirty="0">
                          <a:latin typeface="Times New Roman" panose="02020603050405020304" pitchFamily="18" charset="0"/>
                          <a:cs typeface="Times New Roman" panose="02020603050405020304" pitchFamily="18" charset="0"/>
                        </a:rPr>
                        <a:t>97</a:t>
                      </a:r>
                    </a:p>
                  </a:txBody>
                  <a:tcPr/>
                </a:tc>
                <a:tc>
                  <a:txBody>
                    <a:bodyPr/>
                    <a:lstStyle/>
                    <a:p>
                      <a:pPr algn="ctr"/>
                      <a:r>
                        <a:rPr lang="hr-HR" sz="1200" dirty="0">
                          <a:latin typeface="Times New Roman" panose="02020603050405020304" pitchFamily="18" charset="0"/>
                          <a:cs typeface="Times New Roman" panose="02020603050405020304" pitchFamily="18" charset="0"/>
                        </a:rPr>
                        <a:t>216</a:t>
                      </a:r>
                    </a:p>
                  </a:txBody>
                  <a:tcPr/>
                </a:tc>
                <a:tc>
                  <a:txBody>
                    <a:bodyPr/>
                    <a:lstStyle/>
                    <a:p>
                      <a:pPr algn="ctr"/>
                      <a:r>
                        <a:rPr lang="hr-HR" sz="1200" dirty="0">
                          <a:latin typeface="Times New Roman" panose="02020603050405020304" pitchFamily="18" charset="0"/>
                          <a:cs typeface="Times New Roman" panose="02020603050405020304" pitchFamily="18" charset="0"/>
                        </a:rPr>
                        <a:t>306</a:t>
                      </a:r>
                    </a:p>
                  </a:txBody>
                  <a:tcPr/>
                </a:tc>
                <a:tc>
                  <a:txBody>
                    <a:bodyPr/>
                    <a:lstStyle/>
                    <a:p>
                      <a:pPr algn="ctr"/>
                      <a:r>
                        <a:rPr lang="hr-HR" sz="1200" dirty="0">
                          <a:latin typeface="Times New Roman" panose="02020603050405020304" pitchFamily="18" charset="0"/>
                          <a:cs typeface="Times New Roman" panose="02020603050405020304" pitchFamily="18" charset="0"/>
                        </a:rPr>
                        <a:t>237</a:t>
                      </a:r>
                    </a:p>
                  </a:txBody>
                  <a:tcPr/>
                </a:tc>
                <a:tc>
                  <a:txBody>
                    <a:bodyPr/>
                    <a:lstStyle/>
                    <a:p>
                      <a:pPr algn="ctr"/>
                      <a:r>
                        <a:rPr lang="hr-HR" sz="1200" dirty="0">
                          <a:latin typeface="Times New Roman" panose="02020603050405020304" pitchFamily="18" charset="0"/>
                          <a:cs typeface="Times New Roman" panose="02020603050405020304" pitchFamily="18" charset="0"/>
                        </a:rPr>
                        <a:t>502</a:t>
                      </a:r>
                    </a:p>
                  </a:txBody>
                  <a:tcPr/>
                </a:tc>
                <a:tc>
                  <a:txBody>
                    <a:bodyPr/>
                    <a:lstStyle/>
                    <a:p>
                      <a:pPr algn="ctr"/>
                      <a:r>
                        <a:rPr lang="hr-HR" sz="1200" dirty="0">
                          <a:latin typeface="Times New Roman" panose="02020603050405020304" pitchFamily="18" charset="0"/>
                          <a:cs typeface="Times New Roman" panose="02020603050405020304" pitchFamily="18" charset="0"/>
                        </a:rPr>
                        <a:t>360</a:t>
                      </a:r>
                    </a:p>
                  </a:txBody>
                  <a:tcPr/>
                </a:tc>
                <a:tc>
                  <a:txBody>
                    <a:bodyPr/>
                    <a:lstStyle/>
                    <a:p>
                      <a:pPr algn="ctr"/>
                      <a:r>
                        <a:rPr lang="hr-HR" sz="1200" dirty="0">
                          <a:latin typeface="Times New Roman" panose="02020603050405020304" pitchFamily="18" charset="0"/>
                          <a:cs typeface="Times New Roman" panose="02020603050405020304" pitchFamily="18" charset="0"/>
                        </a:rPr>
                        <a:t>39</a:t>
                      </a:r>
                    </a:p>
                  </a:txBody>
                  <a:tcPr/>
                </a:tc>
                <a:tc>
                  <a:txBody>
                    <a:bodyPr/>
                    <a:lstStyle/>
                    <a:p>
                      <a:pPr algn="ctr"/>
                      <a:r>
                        <a:rPr lang="hr-HR" sz="1200" dirty="0">
                          <a:latin typeface="Times New Roman" panose="02020603050405020304" pitchFamily="18" charset="0"/>
                          <a:cs typeface="Times New Roman" panose="02020603050405020304" pitchFamily="18" charset="0"/>
                        </a:rPr>
                        <a:t>3</a:t>
                      </a:r>
                    </a:p>
                  </a:txBody>
                  <a:tcPr/>
                </a:tc>
                <a:tc>
                  <a:txBody>
                    <a:bodyPr/>
                    <a:lstStyle/>
                    <a:p>
                      <a:pPr algn="ctr"/>
                      <a:r>
                        <a:rPr lang="hr-HR" sz="1200" dirty="0">
                          <a:latin typeface="Times New Roman" panose="02020603050405020304" pitchFamily="18" charset="0"/>
                          <a:cs typeface="Times New Roman" panose="02020603050405020304" pitchFamily="18" charset="0"/>
                        </a:rPr>
                        <a:t>3</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81183030"/>
                  </a:ext>
                </a:extLst>
              </a:tr>
              <a:tr h="326642">
                <a:tc>
                  <a:txBody>
                    <a:bodyPr/>
                    <a:lstStyle/>
                    <a:p>
                      <a:pPr algn="ctr"/>
                      <a:r>
                        <a:rPr lang="hr-HR" sz="1200" dirty="0">
                          <a:latin typeface="Times New Roman" panose="02020603050405020304" pitchFamily="18" charset="0"/>
                          <a:cs typeface="Times New Roman" panose="02020603050405020304" pitchFamily="18" charset="0"/>
                        </a:rPr>
                        <a:t>Karlovac</a:t>
                      </a:r>
                    </a:p>
                  </a:txBody>
                  <a:tcPr/>
                </a:tc>
                <a:tc>
                  <a:txBody>
                    <a:bodyPr/>
                    <a:lstStyle/>
                    <a:p>
                      <a:pPr algn="ctr"/>
                      <a:r>
                        <a:rPr lang="hr-HR" sz="1200" dirty="0">
                          <a:latin typeface="Times New Roman" panose="02020603050405020304" pitchFamily="18" charset="0"/>
                          <a:cs typeface="Times New Roman" panose="02020603050405020304" pitchFamily="18" charset="0"/>
                        </a:rPr>
                        <a:t>59</a:t>
                      </a:r>
                    </a:p>
                  </a:txBody>
                  <a:tcPr/>
                </a:tc>
                <a:tc>
                  <a:txBody>
                    <a:bodyPr/>
                    <a:lstStyle/>
                    <a:p>
                      <a:pPr algn="ctr"/>
                      <a:r>
                        <a:rPr lang="hr-HR" sz="1200" dirty="0">
                          <a:latin typeface="Times New Roman" panose="02020603050405020304" pitchFamily="18" charset="0"/>
                          <a:cs typeface="Times New Roman" panose="02020603050405020304" pitchFamily="18" charset="0"/>
                        </a:rPr>
                        <a:t>266</a:t>
                      </a:r>
                    </a:p>
                  </a:txBody>
                  <a:tcPr/>
                </a:tc>
                <a:tc>
                  <a:txBody>
                    <a:bodyPr/>
                    <a:lstStyle/>
                    <a:p>
                      <a:pPr algn="ctr"/>
                      <a:r>
                        <a:rPr lang="hr-HR" sz="1200" dirty="0">
                          <a:latin typeface="Times New Roman" panose="02020603050405020304" pitchFamily="18" charset="0"/>
                          <a:cs typeface="Times New Roman" panose="02020603050405020304" pitchFamily="18" charset="0"/>
                        </a:rPr>
                        <a:t>293</a:t>
                      </a:r>
                    </a:p>
                  </a:txBody>
                  <a:tcPr/>
                </a:tc>
                <a:tc>
                  <a:txBody>
                    <a:bodyPr/>
                    <a:lstStyle/>
                    <a:p>
                      <a:pPr algn="ctr"/>
                      <a:r>
                        <a:rPr lang="hr-HR" sz="1200" dirty="0">
                          <a:latin typeface="Times New Roman" panose="02020603050405020304" pitchFamily="18" charset="0"/>
                          <a:cs typeface="Times New Roman" panose="02020603050405020304" pitchFamily="18" charset="0"/>
                        </a:rPr>
                        <a:t>311</a:t>
                      </a:r>
                    </a:p>
                  </a:txBody>
                  <a:tcPr/>
                </a:tc>
                <a:tc>
                  <a:txBody>
                    <a:bodyPr/>
                    <a:lstStyle/>
                    <a:p>
                      <a:pPr algn="ctr"/>
                      <a:r>
                        <a:rPr lang="hr-HR" sz="1200" dirty="0">
                          <a:latin typeface="Times New Roman" panose="02020603050405020304" pitchFamily="18" charset="0"/>
                          <a:cs typeface="Times New Roman" panose="02020603050405020304" pitchFamily="18" charset="0"/>
                        </a:rPr>
                        <a:t>311</a:t>
                      </a:r>
                    </a:p>
                  </a:txBody>
                  <a:tcPr/>
                </a:tc>
                <a:tc>
                  <a:txBody>
                    <a:bodyPr/>
                    <a:lstStyle/>
                    <a:p>
                      <a:pPr algn="ctr"/>
                      <a:r>
                        <a:rPr lang="hr-HR" sz="1200" dirty="0">
                          <a:latin typeface="Times New Roman" panose="02020603050405020304" pitchFamily="18" charset="0"/>
                          <a:cs typeface="Times New Roman" panose="02020603050405020304" pitchFamily="18" charset="0"/>
                        </a:rPr>
                        <a:t>302</a:t>
                      </a:r>
                    </a:p>
                  </a:txBody>
                  <a:tcPr/>
                </a:tc>
                <a:tc>
                  <a:txBody>
                    <a:bodyPr/>
                    <a:lstStyle/>
                    <a:p>
                      <a:pPr algn="ctr"/>
                      <a:r>
                        <a:rPr lang="hr-HR" sz="1200" dirty="0">
                          <a:latin typeface="Times New Roman" panose="02020603050405020304" pitchFamily="18" charset="0"/>
                          <a:cs typeface="Times New Roman" panose="02020603050405020304" pitchFamily="18" charset="0"/>
                        </a:rPr>
                        <a:t>347</a:t>
                      </a:r>
                    </a:p>
                  </a:txBody>
                  <a:tcPr/>
                </a:tc>
                <a:tc>
                  <a:txBody>
                    <a:bodyPr/>
                    <a:lstStyle/>
                    <a:p>
                      <a:pPr algn="ctr"/>
                      <a:r>
                        <a:rPr lang="hr-HR" sz="1200" dirty="0">
                          <a:latin typeface="Times New Roman" panose="02020603050405020304" pitchFamily="18" charset="0"/>
                          <a:cs typeface="Times New Roman" panose="02020603050405020304" pitchFamily="18" charset="0"/>
                        </a:rPr>
                        <a:t>30</a:t>
                      </a:r>
                    </a:p>
                  </a:txBody>
                  <a:tcPr/>
                </a:tc>
                <a:tc>
                  <a:txBody>
                    <a:bodyPr/>
                    <a:lstStyle/>
                    <a:p>
                      <a:pPr algn="ctr"/>
                      <a:r>
                        <a:rPr lang="hr-HR" sz="1200" dirty="0">
                          <a:latin typeface="Times New Roman" panose="02020603050405020304" pitchFamily="18" charset="0"/>
                          <a:cs typeface="Times New Roman" panose="02020603050405020304" pitchFamily="18" charset="0"/>
                        </a:rPr>
                        <a:t>1</a:t>
                      </a:r>
                    </a:p>
                  </a:txBody>
                  <a:tcPr/>
                </a:tc>
                <a:tc>
                  <a:txBody>
                    <a:bodyPr/>
                    <a:lstStyle/>
                    <a:p>
                      <a:pPr algn="ctr"/>
                      <a:r>
                        <a:rPr lang="hr-HR" sz="1200" dirty="0">
                          <a:latin typeface="Times New Roman" panose="02020603050405020304" pitchFamily="18" charset="0"/>
                          <a:cs typeface="Times New Roman" panose="02020603050405020304" pitchFamily="18" charset="0"/>
                        </a:rPr>
                        <a:t>4</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8486398"/>
                  </a:ext>
                </a:extLst>
              </a:tr>
              <a:tr h="326642">
                <a:tc>
                  <a:txBody>
                    <a:bodyPr/>
                    <a:lstStyle/>
                    <a:p>
                      <a:pPr algn="ctr"/>
                      <a:r>
                        <a:rPr lang="hr-HR" sz="1200" dirty="0">
                          <a:latin typeface="Times New Roman" panose="02020603050405020304" pitchFamily="18" charset="0"/>
                          <a:cs typeface="Times New Roman" panose="02020603050405020304" pitchFamily="18" charset="0"/>
                        </a:rPr>
                        <a:t>Koprivnica</a:t>
                      </a:r>
                    </a:p>
                  </a:txBody>
                  <a:tcPr/>
                </a:tc>
                <a:tc>
                  <a:txBody>
                    <a:bodyPr/>
                    <a:lstStyle/>
                    <a:p>
                      <a:pPr algn="ctr"/>
                      <a:r>
                        <a:rPr lang="hr-HR" sz="1200" dirty="0">
                          <a:latin typeface="Times New Roman" panose="02020603050405020304" pitchFamily="18" charset="0"/>
                          <a:cs typeface="Times New Roman" panose="02020603050405020304" pitchFamily="18" charset="0"/>
                        </a:rPr>
                        <a:t>119</a:t>
                      </a:r>
                    </a:p>
                  </a:txBody>
                  <a:tcPr/>
                </a:tc>
                <a:tc>
                  <a:txBody>
                    <a:bodyPr/>
                    <a:lstStyle/>
                    <a:p>
                      <a:pPr algn="ctr"/>
                      <a:r>
                        <a:rPr lang="hr-HR" sz="1200" dirty="0">
                          <a:latin typeface="Times New Roman" panose="02020603050405020304" pitchFamily="18" charset="0"/>
                          <a:cs typeface="Times New Roman" panose="02020603050405020304" pitchFamily="18" charset="0"/>
                        </a:rPr>
                        <a:t>383</a:t>
                      </a:r>
                    </a:p>
                  </a:txBody>
                  <a:tcPr/>
                </a:tc>
                <a:tc>
                  <a:txBody>
                    <a:bodyPr/>
                    <a:lstStyle/>
                    <a:p>
                      <a:pPr algn="ctr"/>
                      <a:r>
                        <a:rPr lang="hr-HR" sz="1200" dirty="0">
                          <a:latin typeface="Times New Roman" panose="02020603050405020304" pitchFamily="18" charset="0"/>
                          <a:cs typeface="Times New Roman" panose="02020603050405020304" pitchFamily="18" charset="0"/>
                        </a:rPr>
                        <a:t>398</a:t>
                      </a:r>
                    </a:p>
                  </a:txBody>
                  <a:tcPr/>
                </a:tc>
                <a:tc>
                  <a:txBody>
                    <a:bodyPr/>
                    <a:lstStyle/>
                    <a:p>
                      <a:pPr algn="ctr"/>
                      <a:r>
                        <a:rPr lang="hr-HR" sz="1200" dirty="0">
                          <a:latin typeface="Times New Roman" panose="02020603050405020304" pitchFamily="18" charset="0"/>
                          <a:cs typeface="Times New Roman" panose="02020603050405020304" pitchFamily="18" charset="0"/>
                        </a:rPr>
                        <a:t>382</a:t>
                      </a:r>
                    </a:p>
                  </a:txBody>
                  <a:tcPr/>
                </a:tc>
                <a:tc>
                  <a:txBody>
                    <a:bodyPr/>
                    <a:lstStyle/>
                    <a:p>
                      <a:pPr algn="ctr"/>
                      <a:r>
                        <a:rPr lang="hr-HR" sz="1200" dirty="0">
                          <a:latin typeface="Times New Roman" panose="02020603050405020304" pitchFamily="18" charset="0"/>
                          <a:cs typeface="Times New Roman" panose="02020603050405020304" pitchFamily="18" charset="0"/>
                        </a:rPr>
                        <a:t>447</a:t>
                      </a:r>
                    </a:p>
                  </a:txBody>
                  <a:tcPr/>
                </a:tc>
                <a:tc>
                  <a:txBody>
                    <a:bodyPr/>
                    <a:lstStyle/>
                    <a:p>
                      <a:pPr algn="ctr"/>
                      <a:r>
                        <a:rPr lang="hr-HR" sz="1200" dirty="0">
                          <a:latin typeface="Times New Roman" panose="02020603050405020304" pitchFamily="18" charset="0"/>
                          <a:cs typeface="Times New Roman" panose="02020603050405020304" pitchFamily="18" charset="0"/>
                        </a:rPr>
                        <a:t>369</a:t>
                      </a:r>
                    </a:p>
                  </a:txBody>
                  <a:tcPr/>
                </a:tc>
                <a:tc>
                  <a:txBody>
                    <a:bodyPr/>
                    <a:lstStyle/>
                    <a:p>
                      <a:pPr algn="ctr"/>
                      <a:r>
                        <a:rPr lang="hr-HR" sz="1200" dirty="0">
                          <a:latin typeface="Times New Roman" panose="02020603050405020304" pitchFamily="18" charset="0"/>
                          <a:cs typeface="Times New Roman" panose="02020603050405020304" pitchFamily="18" charset="0"/>
                        </a:rPr>
                        <a:t>339</a:t>
                      </a:r>
                    </a:p>
                  </a:txBody>
                  <a:tcPr/>
                </a:tc>
                <a:tc>
                  <a:txBody>
                    <a:bodyPr/>
                    <a:lstStyle/>
                    <a:p>
                      <a:pPr algn="ctr"/>
                      <a:r>
                        <a:rPr lang="hr-HR" sz="1200" dirty="0">
                          <a:latin typeface="Times New Roman" panose="02020603050405020304" pitchFamily="18" charset="0"/>
                          <a:cs typeface="Times New Roman" panose="02020603050405020304" pitchFamily="18" charset="0"/>
                        </a:rPr>
                        <a:t>27</a:t>
                      </a:r>
                    </a:p>
                  </a:txBody>
                  <a:tcPr/>
                </a:tc>
                <a:tc>
                  <a:txBody>
                    <a:bodyPr/>
                    <a:lstStyle/>
                    <a:p>
                      <a:pPr algn="ctr"/>
                      <a:r>
                        <a:rPr lang="hr-HR" sz="1200" dirty="0">
                          <a:latin typeface="Times New Roman" panose="02020603050405020304" pitchFamily="18" charset="0"/>
                          <a:cs typeface="Times New Roman" panose="02020603050405020304" pitchFamily="18" charset="0"/>
                        </a:rPr>
                        <a:t>4</a:t>
                      </a:r>
                    </a:p>
                  </a:txBody>
                  <a:tcPr/>
                </a:tc>
                <a:tc>
                  <a:txBody>
                    <a:bodyPr/>
                    <a:lstStyle/>
                    <a:p>
                      <a:pPr algn="ctr"/>
                      <a:r>
                        <a:rPr lang="hr-HR" sz="1200" dirty="0">
                          <a:latin typeface="Times New Roman" panose="02020603050405020304" pitchFamily="18" charset="0"/>
                          <a:cs typeface="Times New Roman" panose="02020603050405020304" pitchFamily="18" charset="0"/>
                        </a:rPr>
                        <a:t>8</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81886699"/>
                  </a:ext>
                </a:extLst>
              </a:tr>
              <a:tr h="337469">
                <a:tc>
                  <a:txBody>
                    <a:bodyPr/>
                    <a:lstStyle/>
                    <a:p>
                      <a:pPr algn="ctr"/>
                      <a:r>
                        <a:rPr lang="hr-HR" sz="1200" dirty="0">
                          <a:latin typeface="Times New Roman" panose="02020603050405020304" pitchFamily="18" charset="0"/>
                          <a:cs typeface="Times New Roman" panose="02020603050405020304" pitchFamily="18" charset="0"/>
                        </a:rPr>
                        <a:t>Križevci</a:t>
                      </a:r>
                    </a:p>
                  </a:txBody>
                  <a:tcPr/>
                </a:tc>
                <a:tc>
                  <a:txBody>
                    <a:bodyPr/>
                    <a:lstStyle/>
                    <a:p>
                      <a:pPr algn="ctr"/>
                      <a:r>
                        <a:rPr lang="hr-HR" sz="1200" dirty="0">
                          <a:latin typeface="Times New Roman" panose="02020603050405020304" pitchFamily="18" charset="0"/>
                          <a:cs typeface="Times New Roman" panose="02020603050405020304" pitchFamily="18" charset="0"/>
                        </a:rPr>
                        <a:t>59</a:t>
                      </a:r>
                    </a:p>
                  </a:txBody>
                  <a:tcPr/>
                </a:tc>
                <a:tc>
                  <a:txBody>
                    <a:bodyPr/>
                    <a:lstStyle/>
                    <a:p>
                      <a:pPr algn="ctr"/>
                      <a:r>
                        <a:rPr lang="hr-HR" sz="1200" dirty="0">
                          <a:latin typeface="Times New Roman" panose="02020603050405020304" pitchFamily="18" charset="0"/>
                          <a:cs typeface="Times New Roman" panose="02020603050405020304" pitchFamily="18" charset="0"/>
                        </a:rPr>
                        <a:t>103</a:t>
                      </a:r>
                    </a:p>
                  </a:txBody>
                  <a:tcPr/>
                </a:tc>
                <a:tc>
                  <a:txBody>
                    <a:bodyPr/>
                    <a:lstStyle/>
                    <a:p>
                      <a:pPr algn="ctr"/>
                      <a:r>
                        <a:rPr lang="hr-HR" sz="1200" dirty="0">
                          <a:latin typeface="Times New Roman" panose="02020603050405020304" pitchFamily="18" charset="0"/>
                          <a:cs typeface="Times New Roman" panose="02020603050405020304" pitchFamily="18" charset="0"/>
                        </a:rPr>
                        <a:t>243</a:t>
                      </a:r>
                    </a:p>
                  </a:txBody>
                  <a:tcPr/>
                </a:tc>
                <a:tc>
                  <a:txBody>
                    <a:bodyPr/>
                    <a:lstStyle/>
                    <a:p>
                      <a:pPr algn="ctr"/>
                      <a:r>
                        <a:rPr lang="hr-HR" sz="1200" dirty="0">
                          <a:latin typeface="Times New Roman" panose="02020603050405020304" pitchFamily="18" charset="0"/>
                          <a:cs typeface="Times New Roman" panose="02020603050405020304" pitchFamily="18" charset="0"/>
                        </a:rPr>
                        <a:t>230</a:t>
                      </a:r>
                    </a:p>
                  </a:txBody>
                  <a:tcPr/>
                </a:tc>
                <a:tc>
                  <a:txBody>
                    <a:bodyPr/>
                    <a:lstStyle/>
                    <a:p>
                      <a:pPr algn="ctr"/>
                      <a:r>
                        <a:rPr lang="hr-HR" sz="1200" dirty="0">
                          <a:latin typeface="Times New Roman" panose="02020603050405020304" pitchFamily="18" charset="0"/>
                          <a:cs typeface="Times New Roman" panose="02020603050405020304" pitchFamily="18" charset="0"/>
                        </a:rPr>
                        <a:t>228</a:t>
                      </a:r>
                    </a:p>
                  </a:txBody>
                  <a:tcPr/>
                </a:tc>
                <a:tc>
                  <a:txBody>
                    <a:bodyPr/>
                    <a:lstStyle/>
                    <a:p>
                      <a:pPr algn="ctr"/>
                      <a:r>
                        <a:rPr lang="hr-HR" sz="1200" dirty="0">
                          <a:latin typeface="Times New Roman" panose="02020603050405020304" pitchFamily="18" charset="0"/>
                          <a:cs typeface="Times New Roman" panose="02020603050405020304" pitchFamily="18" charset="0"/>
                        </a:rPr>
                        <a:t>167</a:t>
                      </a:r>
                    </a:p>
                  </a:txBody>
                  <a:tcPr/>
                </a:tc>
                <a:tc>
                  <a:txBody>
                    <a:bodyPr/>
                    <a:lstStyle/>
                    <a:p>
                      <a:pPr algn="ctr"/>
                      <a:r>
                        <a:rPr lang="hr-HR" sz="1200" dirty="0">
                          <a:latin typeface="Times New Roman" panose="02020603050405020304" pitchFamily="18" charset="0"/>
                          <a:cs typeface="Times New Roman" panose="02020603050405020304" pitchFamily="18" charset="0"/>
                        </a:rPr>
                        <a:t>126</a:t>
                      </a:r>
                    </a:p>
                  </a:txBody>
                  <a:tcPr/>
                </a:tc>
                <a:tc>
                  <a:txBody>
                    <a:bodyPr/>
                    <a:lstStyle/>
                    <a:p>
                      <a:pPr algn="ctr"/>
                      <a:r>
                        <a:rPr lang="hr-HR" sz="1200" dirty="0">
                          <a:latin typeface="Times New Roman" panose="02020603050405020304" pitchFamily="18" charset="0"/>
                          <a:cs typeface="Times New Roman" panose="02020603050405020304" pitchFamily="18" charset="0"/>
                        </a:rPr>
                        <a:t>3</a:t>
                      </a:r>
                    </a:p>
                  </a:txBody>
                  <a:tcPr/>
                </a:tc>
                <a:tc>
                  <a:txBody>
                    <a:bodyPr/>
                    <a:lstStyle/>
                    <a:p>
                      <a:pPr algn="ctr"/>
                      <a:r>
                        <a:rPr lang="hr-HR" sz="1200" dirty="0">
                          <a:latin typeface="Times New Roman" panose="02020603050405020304" pitchFamily="18" charset="0"/>
                          <a:cs typeface="Times New Roman" panose="02020603050405020304" pitchFamily="18" charset="0"/>
                        </a:rPr>
                        <a:t>0</a:t>
                      </a:r>
                    </a:p>
                  </a:txBody>
                  <a:tcPr/>
                </a:tc>
                <a:tc>
                  <a:txBody>
                    <a:bodyPr/>
                    <a:lstStyle/>
                    <a:p>
                      <a:pPr algn="ctr"/>
                      <a:r>
                        <a:rPr lang="hr-HR" sz="1200" dirty="0">
                          <a:latin typeface="Times New Roman" panose="02020603050405020304" pitchFamily="18" charset="0"/>
                          <a:cs typeface="Times New Roman" panose="02020603050405020304" pitchFamily="18" charset="0"/>
                        </a:rPr>
                        <a:t>0</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5345790"/>
                  </a:ext>
                </a:extLst>
              </a:tr>
              <a:tr h="326642">
                <a:tc>
                  <a:txBody>
                    <a:bodyPr/>
                    <a:lstStyle/>
                    <a:p>
                      <a:pPr algn="ctr"/>
                      <a:r>
                        <a:rPr lang="hr-HR" sz="1200" dirty="0">
                          <a:latin typeface="Times New Roman" panose="02020603050405020304" pitchFamily="18" charset="0"/>
                          <a:cs typeface="Times New Roman" panose="02020603050405020304" pitchFamily="18" charset="0"/>
                        </a:rPr>
                        <a:t>Osijek</a:t>
                      </a:r>
                    </a:p>
                  </a:txBody>
                  <a:tcPr/>
                </a:tc>
                <a:tc>
                  <a:txBody>
                    <a:bodyPr/>
                    <a:lstStyle/>
                    <a:p>
                      <a:pPr algn="ctr"/>
                      <a:r>
                        <a:rPr lang="hr-HR" sz="1200" dirty="0">
                          <a:latin typeface="Times New Roman" panose="02020603050405020304" pitchFamily="18" charset="0"/>
                          <a:cs typeface="Times New Roman" panose="02020603050405020304" pitchFamily="18" charset="0"/>
                        </a:rPr>
                        <a:t>578</a:t>
                      </a:r>
                    </a:p>
                  </a:txBody>
                  <a:tcPr/>
                </a:tc>
                <a:tc>
                  <a:txBody>
                    <a:bodyPr/>
                    <a:lstStyle/>
                    <a:p>
                      <a:pPr algn="ctr"/>
                      <a:r>
                        <a:rPr lang="hr-HR" sz="1200" dirty="0">
                          <a:latin typeface="Times New Roman" panose="02020603050405020304" pitchFamily="18" charset="0"/>
                          <a:cs typeface="Times New Roman" panose="02020603050405020304" pitchFamily="18" charset="0"/>
                        </a:rPr>
                        <a:t>1493</a:t>
                      </a:r>
                    </a:p>
                  </a:txBody>
                  <a:tcPr/>
                </a:tc>
                <a:tc>
                  <a:txBody>
                    <a:bodyPr/>
                    <a:lstStyle/>
                    <a:p>
                      <a:pPr algn="ctr"/>
                      <a:r>
                        <a:rPr lang="hr-HR" sz="1200" dirty="0">
                          <a:latin typeface="Times New Roman" panose="02020603050405020304" pitchFamily="18" charset="0"/>
                          <a:cs typeface="Times New Roman" panose="02020603050405020304" pitchFamily="18" charset="0"/>
                        </a:rPr>
                        <a:t>1585</a:t>
                      </a:r>
                    </a:p>
                  </a:txBody>
                  <a:tcPr/>
                </a:tc>
                <a:tc>
                  <a:txBody>
                    <a:bodyPr/>
                    <a:lstStyle/>
                    <a:p>
                      <a:pPr algn="ctr"/>
                      <a:r>
                        <a:rPr lang="hr-HR" sz="1200" dirty="0">
                          <a:latin typeface="Times New Roman" panose="02020603050405020304" pitchFamily="18" charset="0"/>
                          <a:cs typeface="Times New Roman" panose="02020603050405020304" pitchFamily="18" charset="0"/>
                        </a:rPr>
                        <a:t>2027</a:t>
                      </a:r>
                    </a:p>
                  </a:txBody>
                  <a:tcPr/>
                </a:tc>
                <a:tc>
                  <a:txBody>
                    <a:bodyPr/>
                    <a:lstStyle/>
                    <a:p>
                      <a:pPr algn="ctr"/>
                      <a:r>
                        <a:rPr lang="hr-HR" sz="1200" dirty="0">
                          <a:latin typeface="Times New Roman" panose="02020603050405020304" pitchFamily="18" charset="0"/>
                          <a:cs typeface="Times New Roman" panose="02020603050405020304" pitchFamily="18" charset="0"/>
                        </a:rPr>
                        <a:t>2299</a:t>
                      </a:r>
                    </a:p>
                  </a:txBody>
                  <a:tcPr/>
                </a:tc>
                <a:tc>
                  <a:txBody>
                    <a:bodyPr/>
                    <a:lstStyle/>
                    <a:p>
                      <a:pPr algn="ctr"/>
                      <a:r>
                        <a:rPr lang="hr-HR" sz="1200" dirty="0">
                          <a:latin typeface="Times New Roman" panose="02020603050405020304" pitchFamily="18" charset="0"/>
                          <a:cs typeface="Times New Roman" panose="02020603050405020304" pitchFamily="18" charset="0"/>
                        </a:rPr>
                        <a:t>2731</a:t>
                      </a:r>
                    </a:p>
                  </a:txBody>
                  <a:tcPr/>
                </a:tc>
                <a:tc>
                  <a:txBody>
                    <a:bodyPr/>
                    <a:lstStyle/>
                    <a:p>
                      <a:pPr algn="ctr"/>
                      <a:r>
                        <a:rPr lang="hr-HR" sz="1200" dirty="0">
                          <a:latin typeface="Times New Roman" panose="02020603050405020304" pitchFamily="18" charset="0"/>
                          <a:cs typeface="Times New Roman" panose="02020603050405020304" pitchFamily="18" charset="0"/>
                        </a:rPr>
                        <a:t>2455</a:t>
                      </a:r>
                    </a:p>
                  </a:txBody>
                  <a:tcPr/>
                </a:tc>
                <a:tc>
                  <a:txBody>
                    <a:bodyPr/>
                    <a:lstStyle/>
                    <a:p>
                      <a:pPr algn="ctr"/>
                      <a:r>
                        <a:rPr lang="hr-HR" sz="1200" dirty="0">
                          <a:latin typeface="Times New Roman" panose="02020603050405020304" pitchFamily="18" charset="0"/>
                          <a:cs typeface="Times New Roman" panose="02020603050405020304" pitchFamily="18" charset="0"/>
                        </a:rPr>
                        <a:t>83</a:t>
                      </a:r>
                    </a:p>
                  </a:txBody>
                  <a:tcPr/>
                </a:tc>
                <a:tc>
                  <a:txBody>
                    <a:bodyPr/>
                    <a:lstStyle/>
                    <a:p>
                      <a:pPr algn="ctr"/>
                      <a:r>
                        <a:rPr lang="hr-HR" sz="1200" dirty="0">
                          <a:latin typeface="Times New Roman" panose="02020603050405020304" pitchFamily="18" charset="0"/>
                          <a:cs typeface="Times New Roman" panose="02020603050405020304" pitchFamily="18" charset="0"/>
                        </a:rPr>
                        <a:t>19</a:t>
                      </a:r>
                    </a:p>
                  </a:txBody>
                  <a:tcPr/>
                </a:tc>
                <a:tc>
                  <a:txBody>
                    <a:bodyPr/>
                    <a:lstStyle/>
                    <a:p>
                      <a:pPr algn="ctr"/>
                      <a:r>
                        <a:rPr lang="hr-HR" sz="1200" dirty="0">
                          <a:latin typeface="Times New Roman" panose="02020603050405020304" pitchFamily="18" charset="0"/>
                          <a:cs typeface="Times New Roman" panose="02020603050405020304" pitchFamily="18" charset="0"/>
                        </a:rPr>
                        <a:t>24</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9328763"/>
                  </a:ext>
                </a:extLst>
              </a:tr>
              <a:tr h="326642">
                <a:tc>
                  <a:txBody>
                    <a:bodyPr/>
                    <a:lstStyle/>
                    <a:p>
                      <a:pPr algn="ctr"/>
                      <a:r>
                        <a:rPr lang="hr-HR" sz="1200" dirty="0">
                          <a:latin typeface="Times New Roman" panose="02020603050405020304" pitchFamily="18" charset="0"/>
                          <a:cs typeface="Times New Roman" panose="02020603050405020304" pitchFamily="18" charset="0"/>
                        </a:rPr>
                        <a:t>Požega</a:t>
                      </a:r>
                    </a:p>
                  </a:txBody>
                  <a:tcPr/>
                </a:tc>
                <a:tc>
                  <a:txBody>
                    <a:bodyPr/>
                    <a:lstStyle/>
                    <a:p>
                      <a:pPr algn="ctr"/>
                      <a:r>
                        <a:rPr lang="hr-HR" sz="1200" dirty="0">
                          <a:latin typeface="Times New Roman" panose="02020603050405020304" pitchFamily="18" charset="0"/>
                          <a:cs typeface="Times New Roman" panose="02020603050405020304" pitchFamily="18" charset="0"/>
                        </a:rPr>
                        <a:t>59</a:t>
                      </a:r>
                    </a:p>
                  </a:txBody>
                  <a:tcPr/>
                </a:tc>
                <a:tc>
                  <a:txBody>
                    <a:bodyPr/>
                    <a:lstStyle/>
                    <a:p>
                      <a:pPr algn="ctr"/>
                      <a:r>
                        <a:rPr lang="hr-HR" sz="1200" dirty="0">
                          <a:latin typeface="Times New Roman" panose="02020603050405020304" pitchFamily="18" charset="0"/>
                          <a:cs typeface="Times New Roman" panose="02020603050405020304" pitchFamily="18" charset="0"/>
                        </a:rPr>
                        <a:t>156</a:t>
                      </a:r>
                    </a:p>
                  </a:txBody>
                  <a:tcPr/>
                </a:tc>
                <a:tc>
                  <a:txBody>
                    <a:bodyPr/>
                    <a:lstStyle/>
                    <a:p>
                      <a:pPr algn="ctr"/>
                      <a:r>
                        <a:rPr lang="hr-HR" sz="1200" dirty="0">
                          <a:latin typeface="Times New Roman" panose="02020603050405020304" pitchFamily="18" charset="0"/>
                          <a:cs typeface="Times New Roman" panose="02020603050405020304" pitchFamily="18" charset="0"/>
                        </a:rPr>
                        <a:t>224</a:t>
                      </a:r>
                    </a:p>
                  </a:txBody>
                  <a:tcPr/>
                </a:tc>
                <a:tc>
                  <a:txBody>
                    <a:bodyPr/>
                    <a:lstStyle/>
                    <a:p>
                      <a:pPr algn="ctr"/>
                      <a:r>
                        <a:rPr lang="hr-HR" sz="1200" dirty="0">
                          <a:latin typeface="Times New Roman" panose="02020603050405020304" pitchFamily="18" charset="0"/>
                          <a:cs typeface="Times New Roman" panose="02020603050405020304" pitchFamily="18" charset="0"/>
                        </a:rPr>
                        <a:t>327</a:t>
                      </a:r>
                    </a:p>
                  </a:txBody>
                  <a:tcPr/>
                </a:tc>
                <a:tc>
                  <a:txBody>
                    <a:bodyPr/>
                    <a:lstStyle/>
                    <a:p>
                      <a:pPr algn="ctr"/>
                      <a:r>
                        <a:rPr lang="hr-HR" sz="1200" dirty="0">
                          <a:latin typeface="Times New Roman" panose="02020603050405020304" pitchFamily="18" charset="0"/>
                          <a:cs typeface="Times New Roman" panose="02020603050405020304" pitchFamily="18" charset="0"/>
                        </a:rPr>
                        <a:t>327</a:t>
                      </a:r>
                    </a:p>
                  </a:txBody>
                  <a:tcPr/>
                </a:tc>
                <a:tc>
                  <a:txBody>
                    <a:bodyPr/>
                    <a:lstStyle/>
                    <a:p>
                      <a:pPr algn="ctr"/>
                      <a:r>
                        <a:rPr lang="hr-HR" sz="1200" dirty="0">
                          <a:latin typeface="Times New Roman" panose="02020603050405020304" pitchFamily="18" charset="0"/>
                          <a:cs typeface="Times New Roman" panose="02020603050405020304" pitchFamily="18" charset="0"/>
                        </a:rPr>
                        <a:t>340</a:t>
                      </a:r>
                    </a:p>
                  </a:txBody>
                  <a:tcPr/>
                </a:tc>
                <a:tc>
                  <a:txBody>
                    <a:bodyPr/>
                    <a:lstStyle/>
                    <a:p>
                      <a:pPr algn="ctr"/>
                      <a:r>
                        <a:rPr lang="hr-HR" sz="1200" dirty="0">
                          <a:latin typeface="Times New Roman" panose="02020603050405020304" pitchFamily="18" charset="0"/>
                          <a:cs typeface="Times New Roman" panose="02020603050405020304" pitchFamily="18" charset="0"/>
                        </a:rPr>
                        <a:t>248</a:t>
                      </a:r>
                    </a:p>
                  </a:txBody>
                  <a:tcPr/>
                </a:tc>
                <a:tc>
                  <a:txBody>
                    <a:bodyPr/>
                    <a:lstStyle/>
                    <a:p>
                      <a:pPr algn="ctr"/>
                      <a:r>
                        <a:rPr lang="hr-HR" sz="1200" dirty="0">
                          <a:latin typeface="Times New Roman" panose="02020603050405020304" pitchFamily="18" charset="0"/>
                          <a:cs typeface="Times New Roman" panose="02020603050405020304" pitchFamily="18" charset="0"/>
                        </a:rPr>
                        <a:t>17</a:t>
                      </a:r>
                    </a:p>
                  </a:txBody>
                  <a:tcPr/>
                </a:tc>
                <a:tc>
                  <a:txBody>
                    <a:bodyPr/>
                    <a:lstStyle/>
                    <a:p>
                      <a:pPr algn="ctr"/>
                      <a:r>
                        <a:rPr lang="hr-HR" sz="1200" dirty="0">
                          <a:latin typeface="Times New Roman" panose="02020603050405020304" pitchFamily="18" charset="0"/>
                          <a:cs typeface="Times New Roman" panose="02020603050405020304" pitchFamily="18" charset="0"/>
                        </a:rPr>
                        <a:t>1</a:t>
                      </a:r>
                    </a:p>
                  </a:txBody>
                  <a:tcPr/>
                </a:tc>
                <a:tc>
                  <a:txBody>
                    <a:bodyPr/>
                    <a:lstStyle/>
                    <a:p>
                      <a:pPr algn="ctr"/>
                      <a:r>
                        <a:rPr lang="hr-HR" sz="1200" dirty="0">
                          <a:latin typeface="Times New Roman" panose="02020603050405020304" pitchFamily="18" charset="0"/>
                          <a:cs typeface="Times New Roman" panose="02020603050405020304" pitchFamily="18" charset="0"/>
                        </a:rPr>
                        <a:t>0</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24039066"/>
                  </a:ext>
                </a:extLst>
              </a:tr>
              <a:tr h="326642">
                <a:tc>
                  <a:txBody>
                    <a:bodyPr/>
                    <a:lstStyle/>
                    <a:p>
                      <a:pPr algn="ctr"/>
                      <a:r>
                        <a:rPr lang="hr-HR" sz="1200" dirty="0">
                          <a:latin typeface="Times New Roman" panose="02020603050405020304" pitchFamily="18" charset="0"/>
                          <a:cs typeface="Times New Roman" panose="02020603050405020304" pitchFamily="18" charset="0"/>
                        </a:rPr>
                        <a:t>Rijeka</a:t>
                      </a:r>
                    </a:p>
                  </a:txBody>
                  <a:tcPr/>
                </a:tc>
                <a:tc>
                  <a:txBody>
                    <a:bodyPr/>
                    <a:lstStyle/>
                    <a:p>
                      <a:pPr algn="ctr"/>
                      <a:r>
                        <a:rPr lang="hr-HR" sz="1200" dirty="0">
                          <a:latin typeface="Times New Roman" panose="02020603050405020304" pitchFamily="18" charset="0"/>
                          <a:cs typeface="Times New Roman" panose="02020603050405020304" pitchFamily="18" charset="0"/>
                        </a:rPr>
                        <a:t>54</a:t>
                      </a:r>
                    </a:p>
                  </a:txBody>
                  <a:tcPr/>
                </a:tc>
                <a:tc>
                  <a:txBody>
                    <a:bodyPr/>
                    <a:lstStyle/>
                    <a:p>
                      <a:pPr algn="ctr"/>
                      <a:r>
                        <a:rPr lang="hr-HR" sz="1200" dirty="0">
                          <a:latin typeface="Times New Roman" panose="02020603050405020304" pitchFamily="18" charset="0"/>
                          <a:cs typeface="Times New Roman" panose="02020603050405020304" pitchFamily="18" charset="0"/>
                        </a:rPr>
                        <a:t>89</a:t>
                      </a:r>
                    </a:p>
                  </a:txBody>
                  <a:tcPr/>
                </a:tc>
                <a:tc>
                  <a:txBody>
                    <a:bodyPr/>
                    <a:lstStyle/>
                    <a:p>
                      <a:pPr algn="ctr"/>
                      <a:r>
                        <a:rPr lang="hr-HR" sz="1200" dirty="0">
                          <a:latin typeface="Times New Roman" panose="02020603050405020304" pitchFamily="18" charset="0"/>
                          <a:cs typeface="Times New Roman" panose="02020603050405020304" pitchFamily="18" charset="0"/>
                        </a:rPr>
                        <a:t>258</a:t>
                      </a:r>
                    </a:p>
                  </a:txBody>
                  <a:tcPr/>
                </a:tc>
                <a:tc>
                  <a:txBody>
                    <a:bodyPr/>
                    <a:lstStyle/>
                    <a:p>
                      <a:pPr algn="ctr"/>
                      <a:r>
                        <a:rPr lang="hr-HR" sz="1200" dirty="0">
                          <a:latin typeface="Times New Roman" panose="02020603050405020304" pitchFamily="18" charset="0"/>
                          <a:cs typeface="Times New Roman" panose="02020603050405020304" pitchFamily="18" charset="0"/>
                        </a:rPr>
                        <a:t>335</a:t>
                      </a:r>
                    </a:p>
                  </a:txBody>
                  <a:tcPr/>
                </a:tc>
                <a:tc>
                  <a:txBody>
                    <a:bodyPr/>
                    <a:lstStyle/>
                    <a:p>
                      <a:pPr algn="ctr"/>
                      <a:r>
                        <a:rPr lang="hr-HR" sz="1200" dirty="0">
                          <a:latin typeface="Times New Roman" panose="02020603050405020304" pitchFamily="18" charset="0"/>
                          <a:cs typeface="Times New Roman" panose="02020603050405020304" pitchFamily="18" charset="0"/>
                        </a:rPr>
                        <a:t>382</a:t>
                      </a:r>
                    </a:p>
                  </a:txBody>
                  <a:tcPr/>
                </a:tc>
                <a:tc>
                  <a:txBody>
                    <a:bodyPr/>
                    <a:lstStyle/>
                    <a:p>
                      <a:pPr algn="ctr"/>
                      <a:r>
                        <a:rPr lang="hr-HR" sz="1200" dirty="0">
                          <a:latin typeface="Times New Roman" panose="02020603050405020304" pitchFamily="18" charset="0"/>
                          <a:cs typeface="Times New Roman" panose="02020603050405020304" pitchFamily="18" charset="0"/>
                        </a:rPr>
                        <a:t>/</a:t>
                      </a:r>
                    </a:p>
                  </a:txBody>
                  <a:tcPr/>
                </a:tc>
                <a:tc>
                  <a:txBody>
                    <a:bodyPr/>
                    <a:lstStyle/>
                    <a:p>
                      <a:pPr algn="ctr"/>
                      <a:r>
                        <a:rPr lang="hr-HR" sz="1200" dirty="0">
                          <a:latin typeface="Times New Roman" panose="02020603050405020304" pitchFamily="18" charset="0"/>
                          <a:cs typeface="Times New Roman" panose="02020603050405020304" pitchFamily="18" charset="0"/>
                        </a:rPr>
                        <a:t>/</a:t>
                      </a:r>
                    </a:p>
                  </a:txBody>
                  <a:tcPr/>
                </a:tc>
                <a:tc>
                  <a:txBody>
                    <a:bodyPr/>
                    <a:lstStyle/>
                    <a:p>
                      <a:pPr algn="ctr"/>
                      <a:r>
                        <a:rPr lang="hr-HR" sz="1200" dirty="0">
                          <a:latin typeface="Times New Roman" panose="02020603050405020304" pitchFamily="18" charset="0"/>
                          <a:cs typeface="Times New Roman" panose="02020603050405020304" pitchFamily="18" charset="0"/>
                        </a:rPr>
                        <a:t>210</a:t>
                      </a:r>
                    </a:p>
                  </a:txBody>
                  <a:tcPr/>
                </a:tc>
                <a:tc>
                  <a:txBody>
                    <a:bodyPr/>
                    <a:lstStyle/>
                    <a:p>
                      <a:pPr algn="ctr"/>
                      <a:r>
                        <a:rPr lang="hr-HR" sz="1200" dirty="0">
                          <a:latin typeface="Times New Roman" panose="02020603050405020304" pitchFamily="18" charset="0"/>
                          <a:cs typeface="Times New Roman" panose="02020603050405020304" pitchFamily="18" charset="0"/>
                        </a:rPr>
                        <a:t>/</a:t>
                      </a:r>
                    </a:p>
                  </a:txBody>
                  <a:tcPr/>
                </a:tc>
                <a:tc>
                  <a:txBody>
                    <a:bodyPr/>
                    <a:lstStyle/>
                    <a:p>
                      <a:pPr algn="ctr"/>
                      <a:r>
                        <a:rPr lang="hr-HR" sz="1200" dirty="0">
                          <a:latin typeface="Times New Roman" panose="02020603050405020304" pitchFamily="18" charset="0"/>
                          <a:cs typeface="Times New Roman" panose="02020603050405020304" pitchFamily="18" charset="0"/>
                        </a:rPr>
                        <a:t>/</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68712910"/>
                  </a:ext>
                </a:extLst>
              </a:tr>
              <a:tr h="326642">
                <a:tc>
                  <a:txBody>
                    <a:bodyPr/>
                    <a:lstStyle/>
                    <a:p>
                      <a:pPr algn="ctr"/>
                      <a:r>
                        <a:rPr lang="hr-HR" sz="1200" dirty="0">
                          <a:latin typeface="Times New Roman" panose="02020603050405020304" pitchFamily="18" charset="0"/>
                          <a:cs typeface="Times New Roman" panose="02020603050405020304" pitchFamily="18" charset="0"/>
                        </a:rPr>
                        <a:t>Sisak</a:t>
                      </a:r>
                    </a:p>
                  </a:txBody>
                  <a:tcPr/>
                </a:tc>
                <a:tc>
                  <a:txBody>
                    <a:bodyPr/>
                    <a:lstStyle/>
                    <a:p>
                      <a:pPr algn="ctr"/>
                      <a:r>
                        <a:rPr lang="hr-HR" sz="1200" dirty="0">
                          <a:latin typeface="Times New Roman" panose="02020603050405020304" pitchFamily="18" charset="0"/>
                          <a:cs typeface="Times New Roman" panose="02020603050405020304" pitchFamily="18" charset="0"/>
                        </a:rPr>
                        <a:t>40</a:t>
                      </a:r>
                    </a:p>
                  </a:txBody>
                  <a:tcPr/>
                </a:tc>
                <a:tc>
                  <a:txBody>
                    <a:bodyPr/>
                    <a:lstStyle/>
                    <a:p>
                      <a:pPr algn="ctr"/>
                      <a:r>
                        <a:rPr lang="hr-HR" sz="1200" dirty="0">
                          <a:latin typeface="Times New Roman" panose="02020603050405020304" pitchFamily="18" charset="0"/>
                          <a:cs typeface="Times New Roman" panose="02020603050405020304" pitchFamily="18" charset="0"/>
                        </a:rPr>
                        <a:t>232</a:t>
                      </a:r>
                    </a:p>
                  </a:txBody>
                  <a:tcPr/>
                </a:tc>
                <a:tc>
                  <a:txBody>
                    <a:bodyPr/>
                    <a:lstStyle/>
                    <a:p>
                      <a:pPr algn="ctr"/>
                      <a:r>
                        <a:rPr lang="hr-HR" sz="1200" dirty="0">
                          <a:latin typeface="Times New Roman" panose="02020603050405020304" pitchFamily="18" charset="0"/>
                          <a:cs typeface="Times New Roman" panose="02020603050405020304" pitchFamily="18" charset="0"/>
                        </a:rPr>
                        <a:t>316</a:t>
                      </a:r>
                    </a:p>
                  </a:txBody>
                  <a:tcPr/>
                </a:tc>
                <a:tc>
                  <a:txBody>
                    <a:bodyPr/>
                    <a:lstStyle/>
                    <a:p>
                      <a:pPr algn="ctr"/>
                      <a:r>
                        <a:rPr lang="hr-HR" sz="1200" dirty="0">
                          <a:latin typeface="Times New Roman" panose="02020603050405020304" pitchFamily="18" charset="0"/>
                          <a:cs typeface="Times New Roman" panose="02020603050405020304" pitchFamily="18" charset="0"/>
                        </a:rPr>
                        <a:t>369</a:t>
                      </a:r>
                    </a:p>
                  </a:txBody>
                  <a:tcPr/>
                </a:tc>
                <a:tc>
                  <a:txBody>
                    <a:bodyPr/>
                    <a:lstStyle/>
                    <a:p>
                      <a:pPr algn="ctr"/>
                      <a:r>
                        <a:rPr lang="hr-HR" sz="1200" dirty="0">
                          <a:latin typeface="Times New Roman" panose="02020603050405020304" pitchFamily="18" charset="0"/>
                          <a:cs typeface="Times New Roman" panose="02020603050405020304" pitchFamily="18" charset="0"/>
                        </a:rPr>
                        <a:t>392</a:t>
                      </a:r>
                    </a:p>
                  </a:txBody>
                  <a:tcPr/>
                </a:tc>
                <a:tc>
                  <a:txBody>
                    <a:bodyPr/>
                    <a:lstStyle/>
                    <a:p>
                      <a:pPr algn="ctr"/>
                      <a:r>
                        <a:rPr lang="hr-HR" sz="1200" dirty="0">
                          <a:latin typeface="Times New Roman" panose="02020603050405020304" pitchFamily="18" charset="0"/>
                          <a:cs typeface="Times New Roman" panose="02020603050405020304" pitchFamily="18" charset="0"/>
                        </a:rPr>
                        <a:t>311</a:t>
                      </a:r>
                    </a:p>
                  </a:txBody>
                  <a:tcPr/>
                </a:tc>
                <a:tc>
                  <a:txBody>
                    <a:bodyPr/>
                    <a:lstStyle/>
                    <a:p>
                      <a:pPr algn="ctr"/>
                      <a:r>
                        <a:rPr lang="hr-HR" sz="1200" dirty="0">
                          <a:latin typeface="Times New Roman" panose="02020603050405020304" pitchFamily="18" charset="0"/>
                          <a:cs typeface="Times New Roman" panose="02020603050405020304" pitchFamily="18" charset="0"/>
                        </a:rPr>
                        <a:t>248</a:t>
                      </a:r>
                    </a:p>
                  </a:txBody>
                  <a:tcPr/>
                </a:tc>
                <a:tc>
                  <a:txBody>
                    <a:bodyPr/>
                    <a:lstStyle/>
                    <a:p>
                      <a:pPr algn="ctr"/>
                      <a:r>
                        <a:rPr lang="hr-HR" sz="1200" dirty="0">
                          <a:latin typeface="Times New Roman" panose="02020603050405020304" pitchFamily="18" charset="0"/>
                          <a:cs typeface="Times New Roman" panose="02020603050405020304" pitchFamily="18" charset="0"/>
                        </a:rPr>
                        <a:t>/</a:t>
                      </a:r>
                    </a:p>
                  </a:txBody>
                  <a:tcPr/>
                </a:tc>
                <a:tc>
                  <a:txBody>
                    <a:bodyPr/>
                    <a:lstStyle/>
                    <a:p>
                      <a:pPr algn="ctr"/>
                      <a:r>
                        <a:rPr lang="hr-HR" sz="1200" dirty="0">
                          <a:latin typeface="Times New Roman" panose="02020603050405020304" pitchFamily="18" charset="0"/>
                          <a:cs typeface="Times New Roman" panose="02020603050405020304" pitchFamily="18" charset="0"/>
                        </a:rPr>
                        <a:t>/</a:t>
                      </a:r>
                    </a:p>
                  </a:txBody>
                  <a:tcPr/>
                </a:tc>
                <a:tc>
                  <a:txBody>
                    <a:bodyPr/>
                    <a:lstStyle/>
                    <a:p>
                      <a:pPr algn="ctr"/>
                      <a:r>
                        <a:rPr lang="hr-HR" sz="1200" dirty="0">
                          <a:latin typeface="Times New Roman" panose="02020603050405020304" pitchFamily="18" charset="0"/>
                          <a:cs typeface="Times New Roman" panose="02020603050405020304" pitchFamily="18" charset="0"/>
                        </a:rPr>
                        <a:t>/</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70056379"/>
                  </a:ext>
                </a:extLst>
              </a:tr>
              <a:tr h="326642">
                <a:tc>
                  <a:txBody>
                    <a:bodyPr/>
                    <a:lstStyle/>
                    <a:p>
                      <a:pPr algn="ctr"/>
                      <a:r>
                        <a:rPr lang="hr-HR" sz="1200" dirty="0">
                          <a:latin typeface="Times New Roman" panose="02020603050405020304" pitchFamily="18" charset="0"/>
                          <a:cs typeface="Times New Roman" panose="02020603050405020304" pitchFamily="18" charset="0"/>
                        </a:rPr>
                        <a:t>Sl. Brod</a:t>
                      </a:r>
                    </a:p>
                  </a:txBody>
                  <a:tcPr/>
                </a:tc>
                <a:tc>
                  <a:txBody>
                    <a:bodyPr/>
                    <a:lstStyle/>
                    <a:p>
                      <a:pPr algn="ctr"/>
                      <a:r>
                        <a:rPr lang="hr-HR" sz="1200" dirty="0">
                          <a:latin typeface="Times New Roman" panose="02020603050405020304" pitchFamily="18" charset="0"/>
                          <a:cs typeface="Times New Roman" panose="02020603050405020304" pitchFamily="18" charset="0"/>
                        </a:rPr>
                        <a:t>2</a:t>
                      </a:r>
                    </a:p>
                  </a:txBody>
                  <a:tcPr/>
                </a:tc>
                <a:tc>
                  <a:txBody>
                    <a:bodyPr/>
                    <a:lstStyle/>
                    <a:p>
                      <a:pPr algn="ctr"/>
                      <a:r>
                        <a:rPr lang="hr-HR" sz="1200" dirty="0">
                          <a:latin typeface="Times New Roman" panose="02020603050405020304" pitchFamily="18" charset="0"/>
                          <a:cs typeface="Times New Roman" panose="02020603050405020304" pitchFamily="18" charset="0"/>
                        </a:rPr>
                        <a:t>263</a:t>
                      </a:r>
                    </a:p>
                  </a:txBody>
                  <a:tcPr/>
                </a:tc>
                <a:tc>
                  <a:txBody>
                    <a:bodyPr/>
                    <a:lstStyle/>
                    <a:p>
                      <a:pPr algn="ctr"/>
                      <a:r>
                        <a:rPr lang="hr-HR" sz="1200" dirty="0">
                          <a:latin typeface="Times New Roman" panose="02020603050405020304" pitchFamily="18" charset="0"/>
                          <a:cs typeface="Times New Roman" panose="02020603050405020304" pitchFamily="18" charset="0"/>
                        </a:rPr>
                        <a:t>287</a:t>
                      </a:r>
                    </a:p>
                  </a:txBody>
                  <a:tcPr/>
                </a:tc>
                <a:tc>
                  <a:txBody>
                    <a:bodyPr/>
                    <a:lstStyle/>
                    <a:p>
                      <a:pPr algn="ctr"/>
                      <a:r>
                        <a:rPr lang="hr-HR" sz="1200" dirty="0">
                          <a:latin typeface="Times New Roman" panose="02020603050405020304" pitchFamily="18" charset="0"/>
                          <a:cs typeface="Times New Roman" panose="02020603050405020304" pitchFamily="18" charset="0"/>
                        </a:rPr>
                        <a:t>373</a:t>
                      </a:r>
                    </a:p>
                  </a:txBody>
                  <a:tcPr/>
                </a:tc>
                <a:tc>
                  <a:txBody>
                    <a:bodyPr/>
                    <a:lstStyle/>
                    <a:p>
                      <a:pPr algn="ctr"/>
                      <a:r>
                        <a:rPr lang="hr-HR" sz="1200" dirty="0">
                          <a:latin typeface="Times New Roman" panose="02020603050405020304" pitchFamily="18" charset="0"/>
                          <a:cs typeface="Times New Roman" panose="02020603050405020304" pitchFamily="18" charset="0"/>
                        </a:rPr>
                        <a:t>515</a:t>
                      </a:r>
                    </a:p>
                  </a:txBody>
                  <a:tcPr/>
                </a:tc>
                <a:tc>
                  <a:txBody>
                    <a:bodyPr/>
                    <a:lstStyle/>
                    <a:p>
                      <a:pPr algn="ctr"/>
                      <a:r>
                        <a:rPr lang="hr-HR" sz="1200" dirty="0">
                          <a:latin typeface="Times New Roman" panose="02020603050405020304" pitchFamily="18" charset="0"/>
                          <a:cs typeface="Times New Roman" panose="02020603050405020304" pitchFamily="18" charset="0"/>
                        </a:rPr>
                        <a:t>648</a:t>
                      </a:r>
                    </a:p>
                  </a:txBody>
                  <a:tcPr/>
                </a:tc>
                <a:tc>
                  <a:txBody>
                    <a:bodyPr/>
                    <a:lstStyle/>
                    <a:p>
                      <a:pPr algn="ctr"/>
                      <a:r>
                        <a:rPr lang="hr-HR" sz="1200" dirty="0">
                          <a:latin typeface="Times New Roman" panose="02020603050405020304" pitchFamily="18" charset="0"/>
                          <a:cs typeface="Times New Roman" panose="02020603050405020304" pitchFamily="18" charset="0"/>
                        </a:rPr>
                        <a:t>462</a:t>
                      </a:r>
                    </a:p>
                  </a:txBody>
                  <a:tcPr/>
                </a:tc>
                <a:tc>
                  <a:txBody>
                    <a:bodyPr/>
                    <a:lstStyle/>
                    <a:p>
                      <a:pPr algn="ctr"/>
                      <a:r>
                        <a:rPr lang="hr-HR" sz="1200" dirty="0">
                          <a:latin typeface="Times New Roman" panose="02020603050405020304" pitchFamily="18" charset="0"/>
                          <a:cs typeface="Times New Roman" panose="02020603050405020304" pitchFamily="18" charset="0"/>
                        </a:rPr>
                        <a:t>96</a:t>
                      </a:r>
                    </a:p>
                  </a:txBody>
                  <a:tcPr/>
                </a:tc>
                <a:tc>
                  <a:txBody>
                    <a:bodyPr/>
                    <a:lstStyle/>
                    <a:p>
                      <a:pPr algn="ctr"/>
                      <a:r>
                        <a:rPr lang="hr-HR" sz="1200" dirty="0">
                          <a:latin typeface="Times New Roman" panose="02020603050405020304" pitchFamily="18" charset="0"/>
                          <a:cs typeface="Times New Roman" panose="02020603050405020304" pitchFamily="18" charset="0"/>
                        </a:rPr>
                        <a:t>2</a:t>
                      </a:r>
                    </a:p>
                  </a:txBody>
                  <a:tcPr/>
                </a:tc>
                <a:tc>
                  <a:txBody>
                    <a:bodyPr/>
                    <a:lstStyle/>
                    <a:p>
                      <a:pPr algn="ctr"/>
                      <a:r>
                        <a:rPr lang="hr-HR" sz="1200" dirty="0">
                          <a:latin typeface="Times New Roman" panose="02020603050405020304" pitchFamily="18" charset="0"/>
                          <a:cs typeface="Times New Roman" panose="02020603050405020304" pitchFamily="18" charset="0"/>
                        </a:rPr>
                        <a:t>2</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27175598"/>
                  </a:ext>
                </a:extLst>
              </a:tr>
              <a:tr h="326642">
                <a:tc>
                  <a:txBody>
                    <a:bodyPr/>
                    <a:lstStyle/>
                    <a:p>
                      <a:pPr algn="ctr"/>
                      <a:r>
                        <a:rPr lang="hr-HR" sz="1200" dirty="0">
                          <a:latin typeface="Times New Roman" panose="02020603050405020304" pitchFamily="18" charset="0"/>
                          <a:cs typeface="Times New Roman" panose="02020603050405020304" pitchFamily="18" charset="0"/>
                        </a:rPr>
                        <a:t>Varaždin</a:t>
                      </a:r>
                    </a:p>
                  </a:txBody>
                  <a:tcPr/>
                </a:tc>
                <a:tc>
                  <a:txBody>
                    <a:bodyPr/>
                    <a:lstStyle/>
                    <a:p>
                      <a:pPr algn="ctr"/>
                      <a:r>
                        <a:rPr lang="hr-HR" sz="1200" dirty="0">
                          <a:latin typeface="Times New Roman" panose="02020603050405020304" pitchFamily="18" charset="0"/>
                          <a:cs typeface="Times New Roman" panose="02020603050405020304" pitchFamily="18" charset="0"/>
                        </a:rPr>
                        <a:t>336</a:t>
                      </a:r>
                    </a:p>
                  </a:txBody>
                  <a:tcPr/>
                </a:tc>
                <a:tc>
                  <a:txBody>
                    <a:bodyPr/>
                    <a:lstStyle/>
                    <a:p>
                      <a:pPr algn="ctr"/>
                      <a:r>
                        <a:rPr lang="hr-HR" sz="1200" dirty="0">
                          <a:latin typeface="Times New Roman" panose="02020603050405020304" pitchFamily="18" charset="0"/>
                          <a:cs typeface="Times New Roman" panose="02020603050405020304" pitchFamily="18" charset="0"/>
                        </a:rPr>
                        <a:t>558</a:t>
                      </a:r>
                    </a:p>
                  </a:txBody>
                  <a:tcPr/>
                </a:tc>
                <a:tc>
                  <a:txBody>
                    <a:bodyPr/>
                    <a:lstStyle/>
                    <a:p>
                      <a:pPr algn="ctr"/>
                      <a:r>
                        <a:rPr lang="hr-HR" sz="1200" dirty="0">
                          <a:latin typeface="Times New Roman" panose="02020603050405020304" pitchFamily="18" charset="0"/>
                          <a:cs typeface="Times New Roman" panose="02020603050405020304" pitchFamily="18" charset="0"/>
                        </a:rPr>
                        <a:t>630</a:t>
                      </a:r>
                    </a:p>
                  </a:txBody>
                  <a:tcPr/>
                </a:tc>
                <a:tc>
                  <a:txBody>
                    <a:bodyPr/>
                    <a:lstStyle/>
                    <a:p>
                      <a:pPr algn="ctr"/>
                      <a:r>
                        <a:rPr lang="hr-HR" sz="1200" dirty="0">
                          <a:latin typeface="Times New Roman" panose="02020603050405020304" pitchFamily="18" charset="0"/>
                          <a:cs typeface="Times New Roman" panose="02020603050405020304" pitchFamily="18" charset="0"/>
                        </a:rPr>
                        <a:t>718</a:t>
                      </a:r>
                    </a:p>
                  </a:txBody>
                  <a:tcPr/>
                </a:tc>
                <a:tc>
                  <a:txBody>
                    <a:bodyPr/>
                    <a:lstStyle/>
                    <a:p>
                      <a:pPr algn="ctr"/>
                      <a:r>
                        <a:rPr lang="hr-HR" sz="1200" dirty="0">
                          <a:latin typeface="Times New Roman" panose="02020603050405020304" pitchFamily="18" charset="0"/>
                          <a:cs typeface="Times New Roman" panose="02020603050405020304" pitchFamily="18" charset="0"/>
                        </a:rPr>
                        <a:t>604</a:t>
                      </a:r>
                    </a:p>
                  </a:txBody>
                  <a:tcPr/>
                </a:tc>
                <a:tc>
                  <a:txBody>
                    <a:bodyPr/>
                    <a:lstStyle/>
                    <a:p>
                      <a:pPr algn="ctr"/>
                      <a:r>
                        <a:rPr lang="hr-HR" sz="1200" dirty="0">
                          <a:latin typeface="Times New Roman" panose="02020603050405020304" pitchFamily="18" charset="0"/>
                          <a:cs typeface="Times New Roman" panose="02020603050405020304" pitchFamily="18" charset="0"/>
                        </a:rPr>
                        <a:t>569</a:t>
                      </a:r>
                    </a:p>
                  </a:txBody>
                  <a:tcPr/>
                </a:tc>
                <a:tc>
                  <a:txBody>
                    <a:bodyPr/>
                    <a:lstStyle/>
                    <a:p>
                      <a:pPr algn="ctr"/>
                      <a:r>
                        <a:rPr lang="hr-HR" sz="1200" dirty="0">
                          <a:latin typeface="Times New Roman" panose="02020603050405020304" pitchFamily="18" charset="0"/>
                          <a:cs typeface="Times New Roman" panose="02020603050405020304" pitchFamily="18" charset="0"/>
                        </a:rPr>
                        <a:t>486</a:t>
                      </a:r>
                    </a:p>
                  </a:txBody>
                  <a:tcPr/>
                </a:tc>
                <a:tc>
                  <a:txBody>
                    <a:bodyPr/>
                    <a:lstStyle/>
                    <a:p>
                      <a:pPr algn="ctr"/>
                      <a:r>
                        <a:rPr lang="hr-HR" sz="1200" dirty="0">
                          <a:latin typeface="Times New Roman" panose="02020603050405020304" pitchFamily="18" charset="0"/>
                          <a:cs typeface="Times New Roman" panose="02020603050405020304" pitchFamily="18" charset="0"/>
                        </a:rPr>
                        <a:t>62</a:t>
                      </a:r>
                    </a:p>
                  </a:txBody>
                  <a:tcPr/>
                </a:tc>
                <a:tc>
                  <a:txBody>
                    <a:bodyPr/>
                    <a:lstStyle/>
                    <a:p>
                      <a:pPr algn="ctr"/>
                      <a:r>
                        <a:rPr lang="hr-HR" sz="1200" dirty="0">
                          <a:latin typeface="Times New Roman" panose="02020603050405020304" pitchFamily="18" charset="0"/>
                          <a:cs typeface="Times New Roman" panose="02020603050405020304" pitchFamily="18" charset="0"/>
                        </a:rPr>
                        <a:t>2</a:t>
                      </a:r>
                    </a:p>
                  </a:txBody>
                  <a:tcPr/>
                </a:tc>
                <a:tc>
                  <a:txBody>
                    <a:bodyPr/>
                    <a:lstStyle/>
                    <a:p>
                      <a:pPr algn="ctr"/>
                      <a:r>
                        <a:rPr lang="hr-HR" sz="1200" dirty="0">
                          <a:latin typeface="Times New Roman" panose="02020603050405020304" pitchFamily="18" charset="0"/>
                          <a:cs typeface="Times New Roman" panose="02020603050405020304" pitchFamily="18" charset="0"/>
                        </a:rPr>
                        <a:t>3</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05687934"/>
                  </a:ext>
                </a:extLst>
              </a:tr>
              <a:tr h="326642">
                <a:tc>
                  <a:txBody>
                    <a:bodyPr/>
                    <a:lstStyle/>
                    <a:p>
                      <a:pPr algn="ctr"/>
                      <a:r>
                        <a:rPr lang="hr-HR" sz="1200" dirty="0">
                          <a:latin typeface="Times New Roman" panose="02020603050405020304" pitchFamily="18" charset="0"/>
                          <a:cs typeface="Times New Roman" panose="02020603050405020304" pitchFamily="18" charset="0"/>
                        </a:rPr>
                        <a:t>Zagreb</a:t>
                      </a:r>
                    </a:p>
                  </a:txBody>
                  <a:tcPr/>
                </a:tc>
                <a:tc>
                  <a:txBody>
                    <a:bodyPr/>
                    <a:lstStyle/>
                    <a:p>
                      <a:pPr algn="ctr"/>
                      <a:r>
                        <a:rPr lang="hr-HR" sz="1200" dirty="0">
                          <a:latin typeface="Times New Roman" panose="02020603050405020304" pitchFamily="18" charset="0"/>
                          <a:cs typeface="Times New Roman" panose="02020603050405020304" pitchFamily="18" charset="0"/>
                        </a:rPr>
                        <a:t>625</a:t>
                      </a:r>
                    </a:p>
                  </a:txBody>
                  <a:tcPr/>
                </a:tc>
                <a:tc>
                  <a:txBody>
                    <a:bodyPr/>
                    <a:lstStyle/>
                    <a:p>
                      <a:pPr algn="ctr"/>
                      <a:r>
                        <a:rPr lang="hr-HR" sz="1200" dirty="0">
                          <a:latin typeface="Times New Roman" panose="02020603050405020304" pitchFamily="18" charset="0"/>
                          <a:cs typeface="Times New Roman" panose="02020603050405020304" pitchFamily="18" charset="0"/>
                        </a:rPr>
                        <a:t>1286</a:t>
                      </a:r>
                    </a:p>
                  </a:txBody>
                  <a:tcPr/>
                </a:tc>
                <a:tc>
                  <a:txBody>
                    <a:bodyPr/>
                    <a:lstStyle/>
                    <a:p>
                      <a:pPr algn="ctr"/>
                      <a:r>
                        <a:rPr lang="hr-HR" sz="1200" dirty="0">
                          <a:latin typeface="Times New Roman" panose="02020603050405020304" pitchFamily="18" charset="0"/>
                          <a:cs typeface="Times New Roman" panose="02020603050405020304" pitchFamily="18" charset="0"/>
                        </a:rPr>
                        <a:t>1942</a:t>
                      </a:r>
                    </a:p>
                  </a:txBody>
                  <a:tcPr/>
                </a:tc>
                <a:tc>
                  <a:txBody>
                    <a:bodyPr/>
                    <a:lstStyle/>
                    <a:p>
                      <a:pPr algn="ctr"/>
                      <a:r>
                        <a:rPr lang="hr-HR" sz="1200" dirty="0">
                          <a:latin typeface="Times New Roman" panose="02020603050405020304" pitchFamily="18" charset="0"/>
                          <a:cs typeface="Times New Roman" panose="02020603050405020304" pitchFamily="18" charset="0"/>
                        </a:rPr>
                        <a:t>3185</a:t>
                      </a:r>
                    </a:p>
                  </a:txBody>
                  <a:tcPr/>
                </a:tc>
                <a:tc>
                  <a:txBody>
                    <a:bodyPr/>
                    <a:lstStyle/>
                    <a:p>
                      <a:pPr algn="ctr"/>
                      <a:r>
                        <a:rPr lang="hr-HR" sz="1200" dirty="0">
                          <a:latin typeface="Times New Roman" panose="02020603050405020304" pitchFamily="18" charset="0"/>
                          <a:cs typeface="Times New Roman" panose="02020603050405020304" pitchFamily="18" charset="0"/>
                        </a:rPr>
                        <a:t>4192</a:t>
                      </a:r>
                    </a:p>
                  </a:txBody>
                  <a:tcPr/>
                </a:tc>
                <a:tc>
                  <a:txBody>
                    <a:bodyPr/>
                    <a:lstStyle/>
                    <a:p>
                      <a:pPr algn="ctr"/>
                      <a:r>
                        <a:rPr lang="hr-HR" sz="1200" dirty="0">
                          <a:latin typeface="Times New Roman" panose="02020603050405020304" pitchFamily="18" charset="0"/>
                          <a:cs typeface="Times New Roman" panose="02020603050405020304" pitchFamily="18" charset="0"/>
                        </a:rPr>
                        <a:t>5970</a:t>
                      </a:r>
                    </a:p>
                  </a:txBody>
                  <a:tcPr/>
                </a:tc>
                <a:tc>
                  <a:txBody>
                    <a:bodyPr/>
                    <a:lstStyle/>
                    <a:p>
                      <a:pPr algn="ctr"/>
                      <a:r>
                        <a:rPr lang="hr-HR" sz="1200" dirty="0">
                          <a:latin typeface="Times New Roman" panose="02020603050405020304" pitchFamily="18" charset="0"/>
                          <a:cs typeface="Times New Roman" panose="02020603050405020304" pitchFamily="18" charset="0"/>
                        </a:rPr>
                        <a:t>8702</a:t>
                      </a:r>
                    </a:p>
                  </a:txBody>
                  <a:tcPr/>
                </a:tc>
                <a:tc>
                  <a:txBody>
                    <a:bodyPr/>
                    <a:lstStyle/>
                    <a:p>
                      <a:pPr algn="ctr"/>
                      <a:r>
                        <a:rPr lang="hr-HR" sz="1200" dirty="0">
                          <a:latin typeface="Times New Roman" panose="02020603050405020304" pitchFamily="18" charset="0"/>
                          <a:cs typeface="Times New Roman" panose="02020603050405020304" pitchFamily="18" charset="0"/>
                        </a:rPr>
                        <a:t>703</a:t>
                      </a:r>
                    </a:p>
                  </a:txBody>
                  <a:tcPr/>
                </a:tc>
                <a:tc>
                  <a:txBody>
                    <a:bodyPr/>
                    <a:lstStyle/>
                    <a:p>
                      <a:pPr algn="ctr"/>
                      <a:r>
                        <a:rPr lang="hr-HR" sz="1200" dirty="0">
                          <a:latin typeface="Times New Roman" panose="02020603050405020304" pitchFamily="18" charset="0"/>
                          <a:cs typeface="Times New Roman" panose="02020603050405020304" pitchFamily="18" charset="0"/>
                        </a:rPr>
                        <a:t>392</a:t>
                      </a:r>
                    </a:p>
                  </a:txBody>
                  <a:tcPr/>
                </a:tc>
                <a:tc>
                  <a:txBody>
                    <a:bodyPr/>
                    <a:lstStyle/>
                    <a:p>
                      <a:pPr algn="ctr"/>
                      <a:r>
                        <a:rPr lang="hr-HR" sz="1200" dirty="0">
                          <a:latin typeface="Times New Roman" panose="02020603050405020304" pitchFamily="18" charset="0"/>
                          <a:cs typeface="Times New Roman" panose="02020603050405020304" pitchFamily="18" charset="0"/>
                        </a:rPr>
                        <a:t>368</a:t>
                      </a:r>
                    </a:p>
                  </a:txBody>
                  <a:tcPr/>
                </a:tc>
                <a:tc>
                  <a:txBody>
                    <a:bodyPr/>
                    <a:lstStyle/>
                    <a:p>
                      <a:pPr algn="ctr"/>
                      <a:endParaRPr lang="hr-HR"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49879527"/>
                  </a:ext>
                </a:extLst>
              </a:tr>
              <a:tr h="889842">
                <a:tc>
                  <a:txBody>
                    <a:bodyPr/>
                    <a:lstStyle/>
                    <a:p>
                      <a:pPr algn="ctr"/>
                      <a:r>
                        <a:rPr lang="hr-HR" sz="1200" dirty="0">
                          <a:latin typeface="Times New Roman" panose="02020603050405020304" pitchFamily="18" charset="0"/>
                          <a:cs typeface="Times New Roman" panose="02020603050405020304" pitchFamily="18" charset="0"/>
                        </a:rPr>
                        <a:t>Ukupan broj</a:t>
                      </a:r>
                    </a:p>
                  </a:txBody>
                  <a:tcPr/>
                </a:tc>
                <a:tc>
                  <a:txBody>
                    <a:bodyPr/>
                    <a:lstStyle/>
                    <a:p>
                      <a:pPr algn="ctr"/>
                      <a:r>
                        <a:rPr lang="hr-HR" sz="1200" dirty="0">
                          <a:latin typeface="Times New Roman" panose="02020603050405020304" pitchFamily="18" charset="0"/>
                          <a:cs typeface="Times New Roman" panose="02020603050405020304" pitchFamily="18" charset="0"/>
                        </a:rPr>
                        <a:t>5.845</a:t>
                      </a:r>
                    </a:p>
                  </a:txBody>
                  <a:tcPr/>
                </a:tc>
                <a:tc>
                  <a:txBody>
                    <a:bodyPr/>
                    <a:lstStyle/>
                    <a:p>
                      <a:pPr algn="ctr"/>
                      <a:r>
                        <a:rPr lang="hr-HR" sz="1200" dirty="0">
                          <a:latin typeface="Times New Roman" panose="02020603050405020304" pitchFamily="18" charset="0"/>
                          <a:cs typeface="Times New Roman" panose="02020603050405020304" pitchFamily="18" charset="0"/>
                        </a:rPr>
                        <a:t>13.488</a:t>
                      </a:r>
                    </a:p>
                  </a:txBody>
                  <a:tcPr/>
                </a:tc>
                <a:tc>
                  <a:txBody>
                    <a:bodyPr/>
                    <a:lstStyle/>
                    <a:p>
                      <a:pPr algn="ctr"/>
                      <a:r>
                        <a:rPr lang="hr-HR" sz="1200" dirty="0">
                          <a:latin typeface="Times New Roman" panose="02020603050405020304" pitchFamily="18" charset="0"/>
                          <a:cs typeface="Times New Roman" panose="02020603050405020304" pitchFamily="18" charset="0"/>
                        </a:rPr>
                        <a:t>17.261</a:t>
                      </a:r>
                    </a:p>
                  </a:txBody>
                  <a:tcPr/>
                </a:tc>
                <a:tc>
                  <a:txBody>
                    <a:bodyPr/>
                    <a:lstStyle/>
                    <a:p>
                      <a:pPr algn="ctr"/>
                      <a:r>
                        <a:rPr lang="hr-HR" sz="1200" dirty="0">
                          <a:latin typeface="Times New Roman" panose="02020603050405020304" pitchFamily="18" charset="0"/>
                          <a:cs typeface="Times New Roman" panose="02020603050405020304" pitchFamily="18" charset="0"/>
                        </a:rPr>
                        <a:t>20.032</a:t>
                      </a:r>
                    </a:p>
                  </a:txBody>
                  <a:tcPr/>
                </a:tc>
                <a:tc>
                  <a:txBody>
                    <a:bodyPr/>
                    <a:lstStyle/>
                    <a:p>
                      <a:pPr algn="ctr"/>
                      <a:r>
                        <a:rPr lang="hr-HR" sz="1200" dirty="0">
                          <a:latin typeface="Times New Roman" panose="02020603050405020304" pitchFamily="18" charset="0"/>
                          <a:cs typeface="Times New Roman" panose="02020603050405020304" pitchFamily="18" charset="0"/>
                        </a:rPr>
                        <a:t>21.013</a:t>
                      </a:r>
                    </a:p>
                  </a:txBody>
                  <a:tcPr/>
                </a:tc>
                <a:tc>
                  <a:txBody>
                    <a:bodyPr/>
                    <a:lstStyle/>
                    <a:p>
                      <a:pPr algn="ctr"/>
                      <a:r>
                        <a:rPr lang="hr-HR" sz="1200" dirty="0">
                          <a:latin typeface="Times New Roman" panose="02020603050405020304" pitchFamily="18" charset="0"/>
                          <a:cs typeface="Times New Roman" panose="02020603050405020304" pitchFamily="18" charset="0"/>
                        </a:rPr>
                        <a:t>20.562</a:t>
                      </a:r>
                    </a:p>
                  </a:txBody>
                  <a:tcPr/>
                </a:tc>
                <a:tc>
                  <a:txBody>
                    <a:bodyPr/>
                    <a:lstStyle/>
                    <a:p>
                      <a:pPr algn="ctr"/>
                      <a:r>
                        <a:rPr lang="hr-HR" sz="1200" dirty="0">
                          <a:latin typeface="Times New Roman" panose="02020603050405020304" pitchFamily="18" charset="0"/>
                          <a:cs typeface="Times New Roman" panose="02020603050405020304" pitchFamily="18" charset="0"/>
                        </a:rPr>
                        <a:t>21.505</a:t>
                      </a:r>
                    </a:p>
                  </a:txBody>
                  <a:tcPr/>
                </a:tc>
                <a:tc>
                  <a:txBody>
                    <a:bodyPr/>
                    <a:lstStyle/>
                    <a:p>
                      <a:pPr algn="ctr"/>
                      <a:r>
                        <a:rPr lang="hr-HR" sz="1200" dirty="0">
                          <a:latin typeface="Times New Roman" panose="02020603050405020304" pitchFamily="18" charset="0"/>
                          <a:cs typeface="Times New Roman" panose="02020603050405020304" pitchFamily="18" charset="0"/>
                        </a:rPr>
                        <a:t>2.845</a:t>
                      </a:r>
                    </a:p>
                  </a:txBody>
                  <a:tcPr/>
                </a:tc>
                <a:tc>
                  <a:txBody>
                    <a:bodyPr/>
                    <a:lstStyle/>
                    <a:p>
                      <a:pPr algn="ctr"/>
                      <a:r>
                        <a:rPr lang="hr-HR" sz="1200" dirty="0">
                          <a:latin typeface="Times New Roman" panose="02020603050405020304" pitchFamily="18" charset="0"/>
                          <a:cs typeface="Times New Roman" panose="02020603050405020304" pitchFamily="18" charset="0"/>
                        </a:rPr>
                        <a:t>600</a:t>
                      </a:r>
                    </a:p>
                  </a:txBody>
                  <a:tcPr/>
                </a:tc>
                <a:tc>
                  <a:txBody>
                    <a:bodyPr/>
                    <a:lstStyle/>
                    <a:p>
                      <a:pPr algn="ctr"/>
                      <a:r>
                        <a:rPr lang="hr-HR" sz="1200" dirty="0">
                          <a:latin typeface="Times New Roman" panose="02020603050405020304" pitchFamily="18" charset="0"/>
                          <a:cs typeface="Times New Roman" panose="02020603050405020304" pitchFamily="18" charset="0"/>
                        </a:rPr>
                        <a:t>576</a:t>
                      </a:r>
                    </a:p>
                  </a:txBody>
                  <a:tcPr/>
                </a:tc>
                <a:tc>
                  <a:txBody>
                    <a:bodyPr/>
                    <a:lstStyle/>
                    <a:p>
                      <a:pPr algn="ctr"/>
                      <a:r>
                        <a:rPr lang="hr-HR" sz="1200" dirty="0">
                          <a:latin typeface="Times New Roman" panose="02020603050405020304" pitchFamily="18" charset="0"/>
                          <a:cs typeface="Times New Roman" panose="02020603050405020304" pitchFamily="18" charset="0"/>
                        </a:rPr>
                        <a:t>509</a:t>
                      </a:r>
                    </a:p>
                  </a:txBody>
                  <a:tcPr/>
                </a:tc>
                <a:extLst>
                  <a:ext uri="{0D108BD9-81ED-4DB2-BD59-A6C34878D82A}">
                    <a16:rowId xmlns:a16="http://schemas.microsoft.com/office/drawing/2014/main" val="1153421478"/>
                  </a:ext>
                </a:extLst>
              </a:tr>
            </a:tbl>
          </a:graphicData>
        </a:graphic>
      </p:graphicFrame>
      <p:sp>
        <p:nvSpPr>
          <p:cNvPr id="5" name="TekstniOkvir 4">
            <a:extLst>
              <a:ext uri="{FF2B5EF4-FFF2-40B4-BE49-F238E27FC236}">
                <a16:creationId xmlns:a16="http://schemas.microsoft.com/office/drawing/2014/main" id="{8B802DC2-BC93-42D9-9E81-0D990A6CF228}"/>
              </a:ext>
            </a:extLst>
          </p:cNvPr>
          <p:cNvSpPr txBox="1"/>
          <p:nvPr/>
        </p:nvSpPr>
        <p:spPr>
          <a:xfrm>
            <a:off x="793557" y="5886076"/>
            <a:ext cx="5191607" cy="438582"/>
          </a:xfrm>
          <a:prstGeom prst="rect">
            <a:avLst/>
          </a:prstGeom>
          <a:noFill/>
        </p:spPr>
        <p:txBody>
          <a:bodyPr wrap="square" rtlCol="0">
            <a:spAutoFit/>
          </a:bodyPr>
          <a:lstStyle/>
          <a:p>
            <a:r>
              <a:rPr lang="hr-HR" sz="1200" dirty="0">
                <a:latin typeface="Times New Roman" panose="02020603050405020304" pitchFamily="18" charset="0"/>
                <a:cs typeface="Times New Roman" panose="02020603050405020304" pitchFamily="18" charset="0"/>
              </a:rPr>
              <a:t>Sl. 9. Kretanje broja Židova u popisima stanovništva 1857.-2011.</a:t>
            </a:r>
          </a:p>
          <a:p>
            <a:r>
              <a:rPr lang="hr-HR" sz="1050" dirty="0">
                <a:latin typeface="Times New Roman" panose="02020603050405020304" pitchFamily="18" charset="0"/>
                <a:cs typeface="Times New Roman" panose="02020603050405020304" pitchFamily="18" charset="0"/>
              </a:rPr>
              <a:t>Izvor: </a:t>
            </a:r>
            <a:r>
              <a:rPr lang="hr-HR" sz="1050" dirty="0" err="1">
                <a:latin typeface="Times New Roman" panose="02020603050405020304" pitchFamily="18" charset="0"/>
                <a:cs typeface="Times New Roman" panose="02020603050405020304" pitchFamily="18" charset="0"/>
              </a:rPr>
              <a:t>Švob</a:t>
            </a:r>
            <a:r>
              <a:rPr lang="hr-HR" sz="1050" dirty="0">
                <a:latin typeface="Times New Roman" panose="02020603050405020304" pitchFamily="18" charset="0"/>
                <a:cs typeface="Times New Roman" panose="02020603050405020304" pitchFamily="18" charset="0"/>
              </a:rPr>
              <a:t> (2010): </a:t>
            </a:r>
            <a:r>
              <a:rPr lang="hr-HR" sz="1050" i="1" dirty="0">
                <a:latin typeface="Times New Roman" panose="02020603050405020304" pitchFamily="18" charset="0"/>
                <a:cs typeface="Times New Roman" panose="02020603050405020304" pitchFamily="18" charset="0"/>
              </a:rPr>
              <a:t>Židovska populacija u Hrvatskoj i Zagrebu</a:t>
            </a:r>
          </a:p>
        </p:txBody>
      </p:sp>
    </p:spTree>
    <p:extLst>
      <p:ext uri="{BB962C8B-B14F-4D97-AF65-F5344CB8AC3E}">
        <p14:creationId xmlns:p14="http://schemas.microsoft.com/office/powerpoint/2010/main" val="335390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506AA097-4DDC-4B2D-9DDC-F9BBE4538CC0}"/>
              </a:ext>
            </a:extLst>
          </p:cNvPr>
          <p:cNvSpPr>
            <a:spLocks noGrp="1"/>
          </p:cNvSpPr>
          <p:nvPr>
            <p:ph type="title"/>
          </p:nvPr>
        </p:nvSpPr>
        <p:spPr>
          <a:xfrm>
            <a:off x="2259830" y="330639"/>
            <a:ext cx="4879878" cy="1135737"/>
          </a:xfrm>
        </p:spPr>
        <p:txBody>
          <a:bodyPr>
            <a:normAutofit/>
          </a:bodyPr>
          <a:lstStyle/>
          <a:p>
            <a:r>
              <a:rPr lang="hr-HR" sz="3600" b="1" dirty="0">
                <a:latin typeface="Times New Roman" panose="02020603050405020304" pitchFamily="18" charset="0"/>
                <a:cs typeface="Times New Roman" panose="02020603050405020304" pitchFamily="18" charset="0"/>
              </a:rPr>
              <a:t>Međuratno razdoblje</a:t>
            </a:r>
          </a:p>
        </p:txBody>
      </p:sp>
      <p:sp>
        <p:nvSpPr>
          <p:cNvPr id="3" name="Rezervirano mjesto sadržaja 2">
            <a:extLst>
              <a:ext uri="{FF2B5EF4-FFF2-40B4-BE49-F238E27FC236}">
                <a16:creationId xmlns:a16="http://schemas.microsoft.com/office/drawing/2014/main" id="{AE1493CE-4542-46BB-9C06-13061DC6830D}"/>
              </a:ext>
            </a:extLst>
          </p:cNvPr>
          <p:cNvSpPr>
            <a:spLocks noGrp="1"/>
          </p:cNvSpPr>
          <p:nvPr>
            <p:ph idx="1"/>
          </p:nvPr>
        </p:nvSpPr>
        <p:spPr>
          <a:xfrm>
            <a:off x="643467" y="1422899"/>
            <a:ext cx="6187037" cy="4891954"/>
          </a:xfrm>
        </p:spPr>
        <p:txBody>
          <a:bodyPr anchor="ctr">
            <a:normAutofit lnSpcReduction="10000"/>
          </a:bodyPr>
          <a:lstStyle/>
          <a:p>
            <a:pPr algn="just">
              <a:lnSpc>
                <a:spcPct val="150000"/>
              </a:lnSpc>
            </a:pPr>
            <a:r>
              <a:rPr lang="hr-HR" sz="1400" dirty="0">
                <a:effectLst/>
                <a:latin typeface="Times New Roman" panose="02020603050405020304" pitchFamily="18" charset="0"/>
                <a:ea typeface="Calibri" panose="020F0502020204030204" pitchFamily="34" charset="0"/>
                <a:cs typeface="Times New Roman" panose="02020603050405020304" pitchFamily="18" charset="0"/>
              </a:rPr>
              <a:t>ekonomski i društveni položaj se najvidnije i najbrže poboljšao</a:t>
            </a:r>
          </a:p>
          <a:p>
            <a:pPr algn="just">
              <a:lnSpc>
                <a:spcPct val="150000"/>
              </a:lnSpc>
            </a:pPr>
            <a:r>
              <a:rPr lang="hr-HR" sz="1400" dirty="0">
                <a:latin typeface="Times New Roman" panose="02020603050405020304" pitchFamily="18" charset="0"/>
                <a:ea typeface="Calibri" panose="020F0502020204030204" pitchFamily="34" charset="0"/>
                <a:cs typeface="Times New Roman" panose="02020603050405020304" pitchFamily="18" charset="0"/>
              </a:rPr>
              <a:t>i</a:t>
            </a:r>
            <a:r>
              <a:rPr lang="hr-HR" sz="1400" dirty="0">
                <a:effectLst/>
                <a:latin typeface="Times New Roman" panose="02020603050405020304" pitchFamily="18" charset="0"/>
                <a:ea typeface="Calibri" panose="020F0502020204030204" pitchFamily="34" charset="0"/>
                <a:cs typeface="Times New Roman" panose="02020603050405020304" pitchFamily="18" charset="0"/>
              </a:rPr>
              <a:t>ako činili svega oko 1 % stanovništva, hrvatski su Židovi u tom razdoblju imali nerazmjerno velik udio u brojnim industrijskim i veletrgovačkim granama, a gotovo su dominirali u drvnoj i prehrambenoj industriji, te u građevinarstvu</a:t>
            </a:r>
          </a:p>
          <a:p>
            <a:pPr algn="just">
              <a:lnSpc>
                <a:spcPct val="150000"/>
              </a:lnSpc>
            </a:pPr>
            <a:r>
              <a:rPr lang="hr-HR" sz="1400" dirty="0">
                <a:latin typeface="Times New Roman" panose="02020603050405020304" pitchFamily="18" charset="0"/>
                <a:ea typeface="Calibri" panose="020F0502020204030204" pitchFamily="34" charset="0"/>
                <a:cs typeface="Times New Roman" panose="02020603050405020304" pitchFamily="18" charset="0"/>
              </a:rPr>
              <a:t>o</a:t>
            </a:r>
            <a:r>
              <a:rPr lang="hr-HR" sz="1400" dirty="0">
                <a:effectLst/>
                <a:latin typeface="Times New Roman" panose="02020603050405020304" pitchFamily="18" charset="0"/>
                <a:ea typeface="Calibri" panose="020F0502020204030204" pitchFamily="34" charset="0"/>
                <a:cs typeface="Times New Roman" panose="02020603050405020304" pitchFamily="18" charset="0"/>
              </a:rPr>
              <a:t>bitelj </a:t>
            </a:r>
            <a:r>
              <a:rPr lang="hr-HR" sz="1400" dirty="0" err="1">
                <a:effectLst/>
                <a:latin typeface="Times New Roman" panose="02020603050405020304" pitchFamily="18" charset="0"/>
                <a:ea typeface="Calibri" panose="020F0502020204030204" pitchFamily="34" charset="0"/>
                <a:cs typeface="Times New Roman" panose="02020603050405020304" pitchFamily="18" charset="0"/>
              </a:rPr>
              <a:t>Deutsch-Maceljski</a:t>
            </a:r>
            <a:r>
              <a:rPr lang="hr-HR" sz="1400" dirty="0">
                <a:effectLst/>
                <a:latin typeface="Times New Roman" panose="02020603050405020304" pitchFamily="18" charset="0"/>
                <a:ea typeface="Calibri" panose="020F0502020204030204" pitchFamily="34" charset="0"/>
                <a:cs typeface="Times New Roman" panose="02020603050405020304" pitchFamily="18" charset="0"/>
              </a:rPr>
              <a:t>, Alexander, </a:t>
            </a:r>
            <a:r>
              <a:rPr lang="hr-HR" sz="1400" dirty="0" err="1">
                <a:effectLst/>
                <a:latin typeface="Times New Roman" panose="02020603050405020304" pitchFamily="18" charset="0"/>
                <a:ea typeface="Calibri" panose="020F0502020204030204" pitchFamily="34" charset="0"/>
                <a:cs typeface="Times New Roman" panose="02020603050405020304" pitchFamily="18" charset="0"/>
              </a:rPr>
              <a:t>Priester</a:t>
            </a:r>
            <a:r>
              <a:rPr lang="hr-HR"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hr-HR" sz="1400" dirty="0" err="1">
                <a:effectLst/>
                <a:latin typeface="Times New Roman" panose="02020603050405020304" pitchFamily="18" charset="0"/>
                <a:ea typeface="Calibri" panose="020F0502020204030204" pitchFamily="34" charset="0"/>
                <a:cs typeface="Times New Roman" panose="02020603050405020304" pitchFamily="18" charset="0"/>
              </a:rPr>
              <a:t>Ehrlich</a:t>
            </a:r>
            <a:r>
              <a:rPr lang="hr-HR" sz="1400" dirty="0">
                <a:effectLst/>
                <a:latin typeface="Times New Roman" panose="02020603050405020304" pitchFamily="18" charset="0"/>
                <a:ea typeface="Calibri" panose="020F0502020204030204" pitchFamily="34" charset="0"/>
                <a:cs typeface="Times New Roman" panose="02020603050405020304" pitchFamily="18" charset="0"/>
              </a:rPr>
              <a:t>, Schwarz i druge ubrajale se u uzak krug najimućnijih u Hrvatskoj</a:t>
            </a:r>
          </a:p>
          <a:p>
            <a:pPr algn="just">
              <a:lnSpc>
                <a:spcPct val="150000"/>
              </a:lnSpc>
            </a:pPr>
            <a:r>
              <a:rPr lang="hr-HR" sz="1400" dirty="0">
                <a:latin typeface="Times New Roman" panose="02020603050405020304" pitchFamily="18" charset="0"/>
                <a:ea typeface="Calibri" panose="020F0502020204030204" pitchFamily="34" charset="0"/>
                <a:cs typeface="Times New Roman" panose="02020603050405020304" pitchFamily="18" charset="0"/>
              </a:rPr>
              <a:t>s</a:t>
            </a:r>
            <a:r>
              <a:rPr lang="hr-HR" sz="1400" dirty="0">
                <a:effectLst/>
                <a:latin typeface="Times New Roman" panose="02020603050405020304" pitchFamily="18" charset="0"/>
                <a:ea typeface="Calibri" panose="020F0502020204030204" pitchFamily="34" charset="0"/>
                <a:cs typeface="Times New Roman" panose="02020603050405020304" pitchFamily="18" charset="0"/>
              </a:rPr>
              <a:t> margine društva, Židovi u Hrvatskoj su za malo više od 50 godina postali jedna od najprosperitetnijih grupa građanstva</a:t>
            </a:r>
          </a:p>
          <a:p>
            <a:pPr algn="just">
              <a:lnSpc>
                <a:spcPct val="150000"/>
              </a:lnSpc>
            </a:pPr>
            <a:r>
              <a:rPr lang="hr-HR" sz="1400" dirty="0">
                <a:effectLst/>
                <a:latin typeface="Times New Roman" panose="02020603050405020304" pitchFamily="18" charset="0"/>
                <a:ea typeface="Calibri" panose="020F0502020204030204" pitchFamily="34" charset="0"/>
                <a:cs typeface="Times New Roman" panose="02020603050405020304" pitchFamily="18" charset="0"/>
              </a:rPr>
              <a:t>dominirao srednji stalež malih trgovaca i privatnih namještenika, brojni su u sindikatima, socijalističkom i komunističkom pokretu, isticali se u raznim humanitarnim akcijama, stekli velike zasluge za opći napredak i društveno dobro</a:t>
            </a:r>
          </a:p>
          <a:p>
            <a:pPr algn="just">
              <a:lnSpc>
                <a:spcPct val="150000"/>
              </a:lnSpc>
            </a:pPr>
            <a:r>
              <a:rPr lang="hr-HR" sz="1400" dirty="0">
                <a:latin typeface="Times New Roman" panose="02020603050405020304" pitchFamily="18" charset="0"/>
                <a:ea typeface="Calibri" panose="020F0502020204030204" pitchFamily="34" charset="0"/>
                <a:cs typeface="Times New Roman" panose="02020603050405020304" pitchFamily="18" charset="0"/>
              </a:rPr>
              <a:t>u prvoj polovici 20. stoljeća grade brojne javne zgrade i sinagoge</a:t>
            </a:r>
          </a:p>
          <a:p>
            <a:pPr algn="just">
              <a:lnSpc>
                <a:spcPct val="150000"/>
              </a:lnSpc>
            </a:pPr>
            <a:r>
              <a:rPr lang="hr-HR" sz="1400" dirty="0">
                <a:latin typeface="Times New Roman" panose="02020603050405020304" pitchFamily="18" charset="0"/>
                <a:ea typeface="Calibri" panose="020F0502020204030204" pitchFamily="34" charset="0"/>
                <a:cs typeface="Times New Roman" panose="02020603050405020304" pitchFamily="18" charset="0"/>
              </a:rPr>
              <a:t>n</a:t>
            </a:r>
            <a:r>
              <a:rPr lang="hr-HR" sz="1400" dirty="0">
                <a:effectLst/>
                <a:latin typeface="Times New Roman" panose="02020603050405020304" pitchFamily="18" charset="0"/>
                <a:ea typeface="Calibri" panose="020F0502020204030204" pitchFamily="34" charset="0"/>
                <a:cs typeface="Times New Roman" panose="02020603050405020304" pitchFamily="18" charset="0"/>
              </a:rPr>
              <a:t>ova židovska zanimanja: liječnici i pravnici</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Slika 4" descr="Slika na kojoj se prikazuje karta&#10;&#10;Opis je automatski generiran">
            <a:extLst>
              <a:ext uri="{FF2B5EF4-FFF2-40B4-BE49-F238E27FC236}">
                <a16:creationId xmlns:a16="http://schemas.microsoft.com/office/drawing/2014/main" id="{65948D88-74C3-4767-AC87-FDA6272F8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4267" y="1466376"/>
            <a:ext cx="4573628" cy="4025746"/>
          </a:xfrm>
          <a:prstGeom prst="rect">
            <a:avLst/>
          </a:prstGeom>
        </p:spPr>
      </p:pic>
      <p:sp>
        <p:nvSpPr>
          <p:cNvPr id="11" name="TekstniOkvir 10">
            <a:extLst>
              <a:ext uri="{FF2B5EF4-FFF2-40B4-BE49-F238E27FC236}">
                <a16:creationId xmlns:a16="http://schemas.microsoft.com/office/drawing/2014/main" id="{801D4BCC-312B-4B0B-AD67-43FAF10812A5}"/>
              </a:ext>
            </a:extLst>
          </p:cNvPr>
          <p:cNvSpPr txBox="1"/>
          <p:nvPr/>
        </p:nvSpPr>
        <p:spPr>
          <a:xfrm>
            <a:off x="7044267" y="5628141"/>
            <a:ext cx="2188420" cy="430887"/>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10. Židovi u Hrvatskoj 1931.</a:t>
            </a:r>
          </a:p>
          <a:p>
            <a:r>
              <a:rPr lang="hr-HR" sz="1000" dirty="0">
                <a:latin typeface="Times New Roman" panose="02020603050405020304" pitchFamily="18" charset="0"/>
                <a:cs typeface="Times New Roman" panose="02020603050405020304" pitchFamily="18" charset="0"/>
              </a:rPr>
              <a:t>Izvor: </a:t>
            </a:r>
            <a:r>
              <a:rPr lang="hr-HR" sz="1000" dirty="0" err="1">
                <a:latin typeface="Times New Roman" panose="02020603050405020304" pitchFamily="18" charset="0"/>
                <a:cs typeface="Times New Roman" panose="02020603050405020304" pitchFamily="18" charset="0"/>
              </a:rPr>
              <a:t>Švob</a:t>
            </a:r>
            <a:r>
              <a:rPr lang="hr-HR" sz="1000" dirty="0">
                <a:latin typeface="Times New Roman" panose="02020603050405020304" pitchFamily="18" charset="0"/>
                <a:cs typeface="Times New Roman" panose="02020603050405020304" pitchFamily="18" charset="0"/>
              </a:rPr>
              <a:t> (1997), </a:t>
            </a:r>
            <a:r>
              <a:rPr lang="hr-HR" sz="1000" i="1" dirty="0">
                <a:latin typeface="Times New Roman" panose="02020603050405020304" pitchFamily="18" charset="0"/>
                <a:cs typeface="Times New Roman" panose="02020603050405020304" pitchFamily="18" charset="0"/>
              </a:rPr>
              <a:t>Židovi u Hrvatskoj</a:t>
            </a:r>
          </a:p>
        </p:txBody>
      </p:sp>
    </p:spTree>
    <p:extLst>
      <p:ext uri="{BB962C8B-B14F-4D97-AF65-F5344CB8AC3E}">
        <p14:creationId xmlns:p14="http://schemas.microsoft.com/office/powerpoint/2010/main" val="2045408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3722DDDF-BEE3-43E5-A988-61C665E282B2}"/>
              </a:ext>
            </a:extLst>
          </p:cNvPr>
          <p:cNvSpPr>
            <a:spLocks noGrp="1"/>
          </p:cNvSpPr>
          <p:nvPr>
            <p:ph type="title"/>
          </p:nvPr>
        </p:nvSpPr>
        <p:spPr>
          <a:xfrm>
            <a:off x="2571582" y="238923"/>
            <a:ext cx="2182860" cy="1135737"/>
          </a:xfrm>
        </p:spPr>
        <p:txBody>
          <a:bodyPr>
            <a:normAutofit/>
          </a:bodyPr>
          <a:lstStyle/>
          <a:p>
            <a:r>
              <a:rPr lang="hr-HR" sz="3600" b="1" dirty="0">
                <a:latin typeface="Times New Roman" panose="02020603050405020304" pitchFamily="18" charset="0"/>
                <a:cs typeface="Times New Roman" panose="02020603050405020304" pitchFamily="18" charset="0"/>
              </a:rPr>
              <a:t>Zagreb</a:t>
            </a:r>
          </a:p>
        </p:txBody>
      </p:sp>
      <p:sp>
        <p:nvSpPr>
          <p:cNvPr id="3" name="Rezervirano mjesto sadržaja 2">
            <a:extLst>
              <a:ext uri="{FF2B5EF4-FFF2-40B4-BE49-F238E27FC236}">
                <a16:creationId xmlns:a16="http://schemas.microsoft.com/office/drawing/2014/main" id="{678BF28D-B61E-4B92-98AC-6C0CD76D6996}"/>
              </a:ext>
            </a:extLst>
          </p:cNvPr>
          <p:cNvSpPr>
            <a:spLocks noGrp="1"/>
          </p:cNvSpPr>
          <p:nvPr>
            <p:ph idx="1"/>
          </p:nvPr>
        </p:nvSpPr>
        <p:spPr>
          <a:xfrm>
            <a:off x="772776" y="1144993"/>
            <a:ext cx="11419224" cy="5474084"/>
          </a:xfrm>
        </p:spPr>
        <p:txBody>
          <a:bodyPr anchor="ctr">
            <a:noAutofit/>
          </a:bodyPr>
          <a:lstStyle/>
          <a:p>
            <a:pPr>
              <a:lnSpc>
                <a:spcPct val="150000"/>
              </a:lnSpc>
            </a:pPr>
            <a:r>
              <a:rPr lang="hr-HR" sz="1200" dirty="0">
                <a:latin typeface="Times New Roman" panose="02020603050405020304" pitchFamily="18" charset="0"/>
                <a:ea typeface="Calibri" panose="020F0502020204030204" pitchFamily="34" charset="0"/>
                <a:cs typeface="Times New Roman" panose="02020603050405020304" pitchFamily="18" charset="0"/>
              </a:rPr>
              <a:t>p</a:t>
            </a: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risutnost Židova u Zagrebu bilježi se od 14. i 15. stoljeća</a:t>
            </a:r>
          </a:p>
          <a:p>
            <a:pPr>
              <a:lnSpc>
                <a:spcPct val="150000"/>
              </a:lnSpc>
            </a:pP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1787. godine dana dozvola stalnog boravka Židovu - Jakov </a:t>
            </a:r>
            <a:r>
              <a:rPr lang="hr-HR" sz="1200" dirty="0" err="1">
                <a:effectLst/>
                <a:latin typeface="Times New Roman" panose="02020603050405020304" pitchFamily="18" charset="0"/>
                <a:ea typeface="Calibri" panose="020F0502020204030204" pitchFamily="34" charset="0"/>
                <a:cs typeface="Times New Roman" panose="02020603050405020304" pitchFamily="18" charset="0"/>
              </a:rPr>
              <a:t>Stiegler</a:t>
            </a:r>
            <a:endParaRPr lang="hr-HR"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1806. dvadesetak židovskih obitelji osnovalo Židovsku općinu u Zagrebu </a:t>
            </a:r>
          </a:p>
          <a:p>
            <a:pPr>
              <a:lnSpc>
                <a:spcPct val="150000"/>
              </a:lnSpc>
            </a:pP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nema geografskog </a:t>
            </a:r>
            <a:r>
              <a:rPr lang="hr-HR" sz="1200" dirty="0">
                <a:latin typeface="Times New Roman" panose="02020603050405020304" pitchFamily="18" charset="0"/>
                <a:ea typeface="Calibri" panose="020F0502020204030204" pitchFamily="34" charset="0"/>
                <a:cs typeface="Times New Roman" panose="02020603050405020304" pitchFamily="18" charset="0"/>
              </a:rPr>
              <a:t>okupljanja, žive na </a:t>
            </a:r>
            <a:r>
              <a:rPr lang="hr-HR" sz="1200" dirty="0" err="1">
                <a:latin typeface="Times New Roman" panose="02020603050405020304" pitchFamily="18" charset="0"/>
                <a:ea typeface="Calibri" panose="020F0502020204030204" pitchFamily="34" charset="0"/>
                <a:cs typeface="Times New Roman" panose="02020603050405020304" pitchFamily="18" charset="0"/>
              </a:rPr>
              <a:t>Gradecu</a:t>
            </a:r>
            <a:r>
              <a:rPr lang="hr-HR" sz="1200" dirty="0">
                <a:latin typeface="Times New Roman" panose="02020603050405020304" pitchFamily="18" charset="0"/>
                <a:ea typeface="Calibri" panose="020F0502020204030204" pitchFamily="34" charset="0"/>
                <a:cs typeface="Times New Roman" panose="02020603050405020304" pitchFamily="18" charset="0"/>
              </a:rPr>
              <a:t> i Kaptolu; kasnije sve više u Donjem gradu</a:t>
            </a:r>
            <a:endParaRPr lang="hr-HR"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hr-HR" sz="1200" dirty="0">
                <a:latin typeface="Times New Roman" panose="02020603050405020304" pitchFamily="18" charset="0"/>
                <a:ea typeface="Calibri" panose="020F0502020204030204" pitchFamily="34" charset="0"/>
                <a:cs typeface="Times New Roman" panose="02020603050405020304" pitchFamily="18" charset="0"/>
              </a:rPr>
              <a:t>nova </a:t>
            </a: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sinagoga u Praškoj ulici sagrađena i posvećena 1867. </a:t>
            </a:r>
            <a:r>
              <a:rPr lang="hr-HR" sz="1200" dirty="0">
                <a:latin typeface="Times New Roman" panose="02020603050405020304" pitchFamily="18" charset="0"/>
                <a:ea typeface="Calibri" panose="020F0502020204030204" pitchFamily="34" charset="0"/>
                <a:cs typeface="Times New Roman" panose="02020603050405020304" pitchFamily="18" charset="0"/>
              </a:rPr>
              <a:t>– </a:t>
            </a: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10. listopada 1941. počelo njeno rušenje</a:t>
            </a:r>
          </a:p>
          <a:p>
            <a:pPr>
              <a:lnSpc>
                <a:spcPct val="150000"/>
              </a:lnSpc>
            </a:pPr>
            <a:r>
              <a:rPr lang="hr-HR" sz="1200" dirty="0">
                <a:latin typeface="Times New Roman" panose="02020603050405020304" pitchFamily="18" charset="0"/>
                <a:ea typeface="Calibri" panose="020F0502020204030204" pitchFamily="34" charset="0"/>
                <a:cs typeface="Times New Roman" panose="02020603050405020304" pitchFamily="18" charset="0"/>
              </a:rPr>
              <a:t>p</a:t>
            </a: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očetkom 20. stoljeća uključuju </a:t>
            </a:r>
            <a:r>
              <a:rPr lang="hr-HR" sz="1200" dirty="0">
                <a:latin typeface="Times New Roman" panose="02020603050405020304" pitchFamily="18" charset="0"/>
                <a:ea typeface="Calibri" panose="020F0502020204030204" pitchFamily="34" charset="0"/>
                <a:cs typeface="Times New Roman" panose="02020603050405020304" pitchFamily="18" charset="0"/>
              </a:rPr>
              <a:t>se u </a:t>
            </a: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privredni, kulturni i intelektualni život grada</a:t>
            </a:r>
          </a:p>
          <a:p>
            <a:pPr>
              <a:lnSpc>
                <a:spcPct val="150000"/>
              </a:lnSpc>
            </a:pP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„Dugačaka je lista muzičara, pjevača i glumaca, izdavača, knjižara i štampara, arhitekata i graditelja, znanstvenika, pisaca i novinara, prevodilaca i urednika, koji su svojim djelom obilježili kulturni život Zagreba do 1940. godine i podigli neke od njegovih najljepših dijelova“.</a:t>
            </a:r>
          </a:p>
          <a:p>
            <a:pPr>
              <a:lnSpc>
                <a:spcPct val="150000"/>
              </a:lnSpc>
            </a:pPr>
            <a:r>
              <a:rPr lang="hr-HR" sz="1200" dirty="0">
                <a:latin typeface="Times New Roman" panose="02020603050405020304" pitchFamily="18" charset="0"/>
                <a:ea typeface="Calibri" panose="020F0502020204030204" pitchFamily="34" charset="0"/>
                <a:cs typeface="Times New Roman" panose="02020603050405020304" pitchFamily="18" charset="0"/>
              </a:rPr>
              <a:t>Zagrebačka zajednica ekonomski i kulturološki najjača židovska općina u Jugoslaviji; vrhunac u tridesetim godinama 20. stoljeća koji je naglo zaustavljen Drugim svjetskim ratom</a:t>
            </a:r>
          </a:p>
          <a:p>
            <a:pPr>
              <a:lnSpc>
                <a:spcPct val="150000"/>
              </a:lnSpc>
            </a:pPr>
            <a:r>
              <a:rPr lang="hr-HR" sz="1200" dirty="0">
                <a:latin typeface="Times New Roman" panose="02020603050405020304" pitchFamily="18" charset="0"/>
                <a:ea typeface="Calibri" panose="020F0502020204030204" pitchFamily="34" charset="0"/>
                <a:cs typeface="Times New Roman" panose="02020603050405020304" pitchFamily="18" charset="0"/>
              </a:rPr>
              <a:t>proljeće 1941. – Židovi u Zagrebu podijeljeni u četiri grupe: tri općine (8.712 aškenaske, 624 sefardske i 130 članova ortodoksne vjeroispovjedne općine) te oko 2.000 Židova koji nisu bili članovi općina </a:t>
            </a:r>
            <a:r>
              <a:rPr lang="hr-HR"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 5 % ukupne populacije grada </a:t>
            </a:r>
          </a:p>
          <a:p>
            <a:pPr>
              <a:lnSpc>
                <a:spcPct val="150000"/>
              </a:lnSpc>
            </a:pP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Drugi svjetski rat preživjelo oko 2.500 osoba - mnogi ubrzo nakon osnutka države Izrael emigrirali</a:t>
            </a:r>
          </a:p>
          <a:p>
            <a:pPr>
              <a:lnSpc>
                <a:spcPct val="150000"/>
              </a:lnSpc>
            </a:pPr>
            <a:r>
              <a:rPr lang="hr-HR" sz="1200" dirty="0">
                <a:effectLst/>
                <a:latin typeface="Times New Roman" panose="02020603050405020304" pitchFamily="18" charset="0"/>
                <a:ea typeface="Calibri" panose="020F0502020204030204" pitchFamily="34" charset="0"/>
                <a:cs typeface="Times New Roman" panose="02020603050405020304" pitchFamily="18" charset="0"/>
              </a:rPr>
              <a:t>Zagrebačka židovska zajednica nikada se nije oporavila od velikih gubitka, a nacionaliziranje židovske imovine nakon uspostave Jugoslavije potaknulo daljnji gubitak i prenamjenu imovine </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81324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B499E999-6D97-44E3-AF1F-BF1D1CB23B70}"/>
              </a:ext>
            </a:extLst>
          </p:cNvPr>
          <p:cNvSpPr>
            <a:spLocks noGrp="1"/>
          </p:cNvSpPr>
          <p:nvPr>
            <p:ph type="title"/>
          </p:nvPr>
        </p:nvSpPr>
        <p:spPr>
          <a:xfrm>
            <a:off x="6513788" y="365125"/>
            <a:ext cx="4840010" cy="1807305"/>
          </a:xfrm>
        </p:spPr>
        <p:txBody>
          <a:bodyPr>
            <a:normAutofit/>
          </a:bodyPr>
          <a:lstStyle/>
          <a:p>
            <a:r>
              <a:rPr lang="hr-HR" b="1">
                <a:latin typeface="Times New Roman" panose="02020603050405020304" pitchFamily="18" charset="0"/>
                <a:cs typeface="Times New Roman" panose="02020603050405020304" pitchFamily="18" charset="0"/>
              </a:rPr>
              <a:t>Drugi svjetski rat i nakon </a:t>
            </a:r>
          </a:p>
        </p:txBody>
      </p:sp>
      <p:pic>
        <p:nvPicPr>
          <p:cNvPr id="5" name="Slika 4" descr="Slika na kojoj se prikazuje nebo, na otvorenom, cesta, rinzol&#10;&#10;Opis je automatski generiran">
            <a:extLst>
              <a:ext uri="{FF2B5EF4-FFF2-40B4-BE49-F238E27FC236}">
                <a16:creationId xmlns:a16="http://schemas.microsoft.com/office/drawing/2014/main" id="{36E4FB31-B068-BDB9-B4CA-E7D5BE697524}"/>
              </a:ext>
            </a:extLst>
          </p:cNvPr>
          <p:cNvPicPr>
            <a:picLocks noChangeAspect="1"/>
          </p:cNvPicPr>
          <p:nvPr/>
        </p:nvPicPr>
        <p:blipFill rotWithShape="1">
          <a:blip r:embed="rId2">
            <a:extLst>
              <a:ext uri="{28A0092B-C50C-407E-A947-70E740481C1C}">
                <a14:useLocalDpi xmlns:a14="http://schemas.microsoft.com/office/drawing/2010/main" val="0"/>
              </a:ext>
            </a:extLst>
          </a:blip>
          <a:srcRect l="14881" r="1822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Rezervirano mjesto sadržaja 2">
            <a:extLst>
              <a:ext uri="{FF2B5EF4-FFF2-40B4-BE49-F238E27FC236}">
                <a16:creationId xmlns:a16="http://schemas.microsoft.com/office/drawing/2014/main" id="{754EAACE-7607-46C7-814F-959DBDC89E75}"/>
              </a:ext>
            </a:extLst>
          </p:cNvPr>
          <p:cNvSpPr>
            <a:spLocks noGrp="1"/>
          </p:cNvSpPr>
          <p:nvPr>
            <p:ph idx="1"/>
          </p:nvPr>
        </p:nvSpPr>
        <p:spPr>
          <a:xfrm>
            <a:off x="5894663" y="1942772"/>
            <a:ext cx="5182912" cy="4159578"/>
          </a:xfrm>
        </p:spPr>
        <p:txBody>
          <a:bodyPr>
            <a:noAutofit/>
          </a:bodyPr>
          <a:lstStyle/>
          <a:p>
            <a:r>
              <a:rPr lang="hr-HR" sz="1400" dirty="0">
                <a:effectLst/>
                <a:latin typeface="Times New Roman" panose="02020603050405020304" pitchFamily="18" charset="0"/>
                <a:ea typeface="Times New Roman" panose="02020603050405020304" pitchFamily="18" charset="0"/>
                <a:cs typeface="Times New Roman" panose="02020603050405020304" pitchFamily="18" charset="0"/>
              </a:rPr>
              <a:t>10. travnja 1941. proglašena Nezavisna Država Hrvatska (NDH) – usvaja nacističku politiku</a:t>
            </a:r>
          </a:p>
          <a:p>
            <a:r>
              <a:rPr lang="hr-HR" sz="1400" dirty="0">
                <a:latin typeface="Times New Roman" panose="02020603050405020304" pitchFamily="18" charset="0"/>
                <a:ea typeface="Times New Roman" panose="02020603050405020304" pitchFamily="18" charset="0"/>
                <a:cs typeface="Times New Roman" panose="02020603050405020304" pitchFamily="18" charset="0"/>
              </a:rPr>
              <a:t>u</a:t>
            </a:r>
            <a:r>
              <a:rPr lang="hr-HR" sz="1400" dirty="0">
                <a:effectLst/>
                <a:latin typeface="Times New Roman" panose="02020603050405020304" pitchFamily="18" charset="0"/>
                <a:ea typeface="Times New Roman" panose="02020603050405020304" pitchFamily="18" charset="0"/>
                <a:cs typeface="Times New Roman" panose="02020603050405020304" pitchFamily="18" charset="0"/>
              </a:rPr>
              <a:t>vode se rasni zakoni, antisemitske propagande, konfiskacije imovine, progon Židova</a:t>
            </a:r>
          </a:p>
          <a:p>
            <a:r>
              <a:rPr lang="hr-HR" sz="1400" dirty="0">
                <a:latin typeface="Times New Roman" panose="02020603050405020304" pitchFamily="18" charset="0"/>
                <a:ea typeface="Times New Roman" panose="02020603050405020304" pitchFamily="18" charset="0"/>
                <a:cs typeface="Times New Roman" panose="02020603050405020304" pitchFamily="18" charset="0"/>
              </a:rPr>
              <a:t>donošenjem rasnih zakona u travnju 1941. preko noći nestale su 33 bogoštovne općine, devastirano je i srušena 37 sinagoga, 66 židovskih groblja uništeno i devastirano, uništena i druga materijalna svjedočanstva</a:t>
            </a:r>
            <a:endParaRPr lang="hr-HR" sz="1400" dirty="0">
              <a:latin typeface="Times New Roman" panose="02020603050405020304" pitchFamily="18" charset="0"/>
              <a:ea typeface="Calibri" panose="020F0502020204030204" pitchFamily="34" charset="0"/>
              <a:cs typeface="Times New Roman" panose="02020603050405020304" pitchFamily="18" charset="0"/>
            </a:endParaRPr>
          </a:p>
          <a:p>
            <a:r>
              <a:rPr lang="hr-HR" sz="1400" dirty="0">
                <a:effectLst/>
                <a:latin typeface="Times New Roman" panose="02020603050405020304" pitchFamily="18" charset="0"/>
                <a:ea typeface="Times New Roman" panose="02020603050405020304" pitchFamily="18" charset="0"/>
                <a:cs typeface="Times New Roman" panose="02020603050405020304" pitchFamily="18" charset="0"/>
              </a:rPr>
              <a:t>od travnja 1941. do listopada 1942. donose se i provede zakonske o druge odredbe prema Židovima (ali i rema Srbima i Romima)</a:t>
            </a:r>
          </a:p>
          <a:p>
            <a:r>
              <a:rPr lang="hr-HR" sz="1400" dirty="0">
                <a:latin typeface="Times New Roman" panose="02020603050405020304" pitchFamily="18" charset="0"/>
                <a:ea typeface="Times New Roman" panose="02020603050405020304" pitchFamily="18" charset="0"/>
                <a:cs typeface="Times New Roman" panose="02020603050405020304" pitchFamily="18" charset="0"/>
              </a:rPr>
              <a:t>od lipnja 1941. osnivaju se logori: Danica, Gospić, </a:t>
            </a:r>
            <a:r>
              <a:rPr lang="hr-HR" sz="1400" dirty="0" err="1">
                <a:latin typeface="Times New Roman" panose="02020603050405020304" pitchFamily="18" charset="0"/>
                <a:ea typeface="Times New Roman" panose="02020603050405020304" pitchFamily="18" charset="0"/>
                <a:cs typeface="Times New Roman" panose="02020603050405020304" pitchFamily="18" charset="0"/>
              </a:rPr>
              <a:t>Jadovno</a:t>
            </a:r>
            <a:r>
              <a:rPr lang="hr-HR" sz="1400" dirty="0">
                <a:latin typeface="Times New Roman" panose="02020603050405020304" pitchFamily="18" charset="0"/>
                <a:ea typeface="Times New Roman" panose="02020603050405020304" pitchFamily="18" charset="0"/>
                <a:cs typeface="Times New Roman" panose="02020603050405020304" pitchFamily="18" charset="0"/>
              </a:rPr>
              <a:t>, Pag, Jasenovac – Stara Gradišta, …</a:t>
            </a:r>
          </a:p>
          <a:p>
            <a:r>
              <a:rPr lang="hr-HR" sz="1400" dirty="0">
                <a:latin typeface="Times New Roman" panose="02020603050405020304" pitchFamily="18" charset="0"/>
                <a:ea typeface="Times New Roman" panose="02020603050405020304" pitchFamily="18" charset="0"/>
                <a:cs typeface="Times New Roman" panose="02020603050405020304" pitchFamily="18" charset="0"/>
              </a:rPr>
              <a:t>k</a:t>
            </a:r>
            <a:r>
              <a:rPr lang="hr-HR" sz="1400" dirty="0">
                <a:effectLst/>
                <a:latin typeface="Times New Roman" panose="02020603050405020304" pitchFamily="18" charset="0"/>
                <a:ea typeface="Times New Roman" panose="02020603050405020304" pitchFamily="18" charset="0"/>
                <a:cs typeface="Times New Roman" panose="02020603050405020304" pitchFamily="18" charset="0"/>
              </a:rPr>
              <a:t>olovoz 1942. – započinju deportacije iz Hrvatske </a:t>
            </a:r>
            <a:r>
              <a:rPr lang="hr-HR" sz="1400" i="1" dirty="0">
                <a:effectLst/>
                <a:latin typeface="Times New Roman" panose="02020603050405020304" pitchFamily="18" charset="0"/>
                <a:ea typeface="Times New Roman" panose="02020603050405020304" pitchFamily="18" charset="0"/>
                <a:cs typeface="Times New Roman" panose="02020603050405020304" pitchFamily="18" charset="0"/>
              </a:rPr>
              <a:t>na istok</a:t>
            </a:r>
            <a:endParaRPr lang="hr-H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hr-HR" sz="1400" dirty="0">
                <a:latin typeface="Times New Roman" panose="02020603050405020304" pitchFamily="18" charset="0"/>
                <a:ea typeface="Times New Roman" panose="02020603050405020304" pitchFamily="18" charset="0"/>
                <a:cs typeface="Times New Roman" panose="02020603050405020304" pitchFamily="18" charset="0"/>
              </a:rPr>
              <a:t>travanj 1943. – d</a:t>
            </a:r>
            <a:r>
              <a:rPr lang="hr-HR" sz="1400" dirty="0">
                <a:effectLst/>
                <a:latin typeface="Times New Roman" panose="02020603050405020304" pitchFamily="18" charset="0"/>
                <a:ea typeface="Times New Roman" panose="02020603050405020304" pitchFamily="18" charset="0"/>
                <a:cs typeface="Times New Roman" panose="02020603050405020304" pitchFamily="18" charset="0"/>
              </a:rPr>
              <a:t>rugi val deportacija </a:t>
            </a:r>
            <a:r>
              <a:rPr lang="hr-HR" sz="1400" i="1" dirty="0">
                <a:effectLst/>
                <a:latin typeface="Times New Roman" panose="02020603050405020304" pitchFamily="18" charset="0"/>
                <a:ea typeface="Times New Roman" panose="02020603050405020304" pitchFamily="18" charset="0"/>
                <a:cs typeface="Times New Roman" panose="02020603050405020304" pitchFamily="18" charset="0"/>
              </a:rPr>
              <a:t>na istok</a:t>
            </a:r>
          </a:p>
          <a:p>
            <a:endParaRPr lang="hr-HR" sz="1400" i="1" dirty="0">
              <a:latin typeface="Times New Roman" panose="02020603050405020304" pitchFamily="18" charset="0"/>
              <a:ea typeface="Times New Roman" panose="02020603050405020304" pitchFamily="18" charset="0"/>
              <a:cs typeface="Times New Roman" panose="02020603050405020304" pitchFamily="18" charset="0"/>
            </a:endParaRPr>
          </a:p>
          <a:p>
            <a:r>
              <a:rPr lang="hr-HR" sz="1400" dirty="0">
                <a:latin typeface="Times New Roman" panose="02020603050405020304" pitchFamily="18" charset="0"/>
                <a:ea typeface="Calibri" panose="020F0502020204030204" pitchFamily="34" charset="0"/>
                <a:cs typeface="Times New Roman" panose="02020603050405020304" pitchFamily="18" charset="0"/>
              </a:rPr>
              <a:t>r</a:t>
            </a:r>
            <a:r>
              <a:rPr lang="hr-HR" sz="1400" dirty="0">
                <a:effectLst/>
                <a:latin typeface="Times New Roman" panose="02020603050405020304" pitchFamily="18" charset="0"/>
                <a:ea typeface="Calibri" panose="020F0502020204030204" pitchFamily="34" charset="0"/>
                <a:cs typeface="Times New Roman" panose="02020603050405020304" pitchFamily="18" charset="0"/>
              </a:rPr>
              <a:t>at preživjelo manje od 5 000 Židova, većina kao borci NOB-a ili kao izbjeglice u talijanskoj okupacijskoj zoni i poslije kapitulacije Italije na slobodnom partizanskom teritoriju</a:t>
            </a:r>
            <a:endParaRPr lang="hr-HR"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kstniOkvir 12">
            <a:extLst>
              <a:ext uri="{FF2B5EF4-FFF2-40B4-BE49-F238E27FC236}">
                <a16:creationId xmlns:a16="http://schemas.microsoft.com/office/drawing/2014/main" id="{D2D842C1-7190-6098-70B6-4F2ABB73CFA7}"/>
              </a:ext>
            </a:extLst>
          </p:cNvPr>
          <p:cNvSpPr txBox="1"/>
          <p:nvPr/>
        </p:nvSpPr>
        <p:spPr>
          <a:xfrm>
            <a:off x="214624" y="5387995"/>
            <a:ext cx="4305089" cy="430887"/>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11. Spomenik žrtvama Holokausta i ustaškog režima u Zagrebu</a:t>
            </a:r>
          </a:p>
          <a:p>
            <a:r>
              <a:rPr lang="hr-HR" sz="1000" dirty="0">
                <a:latin typeface="Times New Roman" panose="02020603050405020304" pitchFamily="18" charset="0"/>
                <a:cs typeface="Times New Roman" panose="02020603050405020304" pitchFamily="18" charset="0"/>
              </a:rPr>
              <a:t>Izvor: Anita Fiket (travanj 2022.)</a:t>
            </a:r>
            <a:endParaRPr lang="hr-HR" sz="1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037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8A5DC20F-8DB3-4E6E-AE14-469C456C4B0D}"/>
              </a:ext>
            </a:extLst>
          </p:cNvPr>
          <p:cNvSpPr>
            <a:spLocks noGrp="1"/>
          </p:cNvSpPr>
          <p:nvPr>
            <p:ph type="title"/>
          </p:nvPr>
        </p:nvSpPr>
        <p:spPr>
          <a:xfrm>
            <a:off x="643467" y="321734"/>
            <a:ext cx="3392824" cy="1135737"/>
          </a:xfrm>
        </p:spPr>
        <p:txBody>
          <a:bodyPr>
            <a:normAutofit/>
          </a:bodyPr>
          <a:lstStyle/>
          <a:p>
            <a:r>
              <a:rPr lang="hr-HR" sz="3600" dirty="0">
                <a:latin typeface="Times New Roman" panose="02020603050405020304" pitchFamily="18" charset="0"/>
                <a:cs typeface="Times New Roman" panose="02020603050405020304" pitchFamily="18" charset="0"/>
              </a:rPr>
              <a:t>Židovske općine </a:t>
            </a:r>
          </a:p>
        </p:txBody>
      </p:sp>
      <p:sp>
        <p:nvSpPr>
          <p:cNvPr id="3" name="Rezervirano mjesto sadržaja 2">
            <a:extLst>
              <a:ext uri="{FF2B5EF4-FFF2-40B4-BE49-F238E27FC236}">
                <a16:creationId xmlns:a16="http://schemas.microsoft.com/office/drawing/2014/main" id="{43F445E2-0DEB-4B97-B992-378876110901}"/>
              </a:ext>
            </a:extLst>
          </p:cNvPr>
          <p:cNvSpPr>
            <a:spLocks noGrp="1"/>
          </p:cNvSpPr>
          <p:nvPr>
            <p:ph idx="1"/>
          </p:nvPr>
        </p:nvSpPr>
        <p:spPr>
          <a:xfrm>
            <a:off x="643467" y="1369558"/>
            <a:ext cx="10275501" cy="5178780"/>
          </a:xfrm>
        </p:spPr>
        <p:txBody>
          <a:bodyPr anchor="ctr">
            <a:noAutofit/>
          </a:bodyPr>
          <a:lstStyle/>
          <a:p>
            <a:pPr>
              <a:lnSpc>
                <a:spcPct val="150000"/>
              </a:lnSpc>
            </a:pP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Židovska općina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hebr</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hr-HR" sz="1600" i="1" dirty="0" err="1">
                <a:effectLst/>
                <a:latin typeface="Times New Roman" panose="02020603050405020304" pitchFamily="18" charset="0"/>
                <a:ea typeface="Times New Roman" panose="02020603050405020304" pitchFamily="18" charset="0"/>
                <a:cs typeface="Times New Roman" panose="02020603050405020304" pitchFamily="18" charset="0"/>
              </a:rPr>
              <a:t>kehila</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tradicionalni je oblik samoupravne društveno-vjerske organizacije jednog naselja ili grada čiji su svi članovi ravnopravni</a:t>
            </a:r>
          </a:p>
          <a:p>
            <a:pPr>
              <a:lnSpc>
                <a:spcPct val="150000"/>
              </a:lnSpc>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s</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redišnju ustanovu čini sinagoga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hebr</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hr-HR" sz="1600" i="1" dirty="0" err="1">
                <a:effectLst/>
                <a:latin typeface="Times New Roman" panose="02020603050405020304" pitchFamily="18" charset="0"/>
                <a:ea typeface="Times New Roman" panose="02020603050405020304" pitchFamily="18" charset="0"/>
                <a:cs typeface="Times New Roman" panose="02020603050405020304" pitchFamily="18" charset="0"/>
              </a:rPr>
              <a:t>bet</a:t>
            </a:r>
            <a:r>
              <a:rPr lang="hr-HR" sz="1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hr-HR" sz="1600" i="1" dirty="0" err="1">
                <a:effectLst/>
                <a:latin typeface="Times New Roman" panose="02020603050405020304" pitchFamily="18" charset="0"/>
                <a:ea typeface="Times New Roman" panose="02020603050405020304" pitchFamily="18" charset="0"/>
                <a:cs typeface="Times New Roman" panose="02020603050405020304" pitchFamily="18" charset="0"/>
              </a:rPr>
              <a:t>kneset</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koja je bila i bogomolja, sudnica, škola</a:t>
            </a:r>
          </a:p>
          <a:p>
            <a:pPr>
              <a:lnSpc>
                <a:spcPct val="150000"/>
              </a:lnSpc>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n</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akon Holokausta, većina njih je devastirana i prestala sa radom jer više nije bilo zajednica oko kojih bi se okupljale</a:t>
            </a:r>
          </a:p>
          <a:p>
            <a:pPr>
              <a:lnSpc>
                <a:spcPct val="150000"/>
              </a:lnSpc>
            </a:pP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Židovske općine u Hrvatskoj do 1941. godine:</a:t>
            </a:r>
            <a:endParaRPr lang="hr-HR" sz="16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50000"/>
              </a:lnSpc>
              <a:buNone/>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Bjelovar, Cernik, Čakovec, Daruvar, Donji Miholjac, Dubrovnik, Đakovo, Ilok, Karlovac, Koprivnica, Križevci, 	Kutina, Ludbreg, Našice, Orahovica, Osijek (Donji grad), Osijek (Gornji grad), Pakrac, Popovača, Požega, 	Rijeka, Sisak, Slatina, Slavonski Brod, Split, Sušak, Valpovo, Varaždin, Vinkovci, Virovitica, Vukovar, Zagreb. </a:t>
            </a:r>
          </a:p>
          <a:p>
            <a:pPr>
              <a:lnSpc>
                <a:spcPct val="150000"/>
              </a:lnSpc>
            </a:pP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Židovske općine u Hrvatskoj danas: </a:t>
            </a:r>
          </a:p>
          <a:p>
            <a:pPr marL="457200" lvl="1" indent="0">
              <a:lnSpc>
                <a:spcPct val="150000"/>
              </a:lnSpc>
              <a:spcBef>
                <a:spcPts val="1000"/>
              </a:spcBef>
              <a:buNone/>
            </a:pPr>
            <a:r>
              <a:rPr lang="hr-HR" sz="1600" dirty="0">
                <a:latin typeface="Times New Roman" panose="02020603050405020304" pitchFamily="18" charset="0"/>
                <a:ea typeface="Calibri" panose="020F0502020204030204" pitchFamily="34" charset="0"/>
                <a:cs typeface="Times New Roman" panose="02020603050405020304" pitchFamily="18" charset="0"/>
              </a:rPr>
              <a:t>	Čakovec, Daruvar, Dubrovnik, Koprivnica, Osijek, Rijeka, Slavonski Brod, Split, Virovitica, Zagreb (dvije)</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50000"/>
              </a:lnSpc>
              <a:buNone/>
            </a:pP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18209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87E40906-8972-4466-A712-518BB8BA2F8C}"/>
              </a:ext>
            </a:extLst>
          </p:cNvPr>
          <p:cNvSpPr>
            <a:spLocks noGrp="1"/>
          </p:cNvSpPr>
          <p:nvPr>
            <p:ph type="title"/>
          </p:nvPr>
        </p:nvSpPr>
        <p:spPr>
          <a:xfrm>
            <a:off x="643467" y="321734"/>
            <a:ext cx="10905066" cy="1135737"/>
          </a:xfrm>
        </p:spPr>
        <p:txBody>
          <a:bodyPr>
            <a:normAutofit/>
          </a:bodyPr>
          <a:lstStyle/>
          <a:p>
            <a:r>
              <a:rPr lang="hr-HR" sz="3600" b="1" dirty="0">
                <a:latin typeface="Times New Roman" panose="02020603050405020304" pitchFamily="18" charset="0"/>
                <a:cs typeface="Times New Roman" panose="02020603050405020304" pitchFamily="18" charset="0"/>
              </a:rPr>
              <a:t>Sinagoge u Hrvatskoj</a:t>
            </a:r>
          </a:p>
        </p:txBody>
      </p:sp>
      <p:sp>
        <p:nvSpPr>
          <p:cNvPr id="3" name="Rezervirano mjesto sadržaja 2">
            <a:extLst>
              <a:ext uri="{FF2B5EF4-FFF2-40B4-BE49-F238E27FC236}">
                <a16:creationId xmlns:a16="http://schemas.microsoft.com/office/drawing/2014/main" id="{C133241B-9E2D-4CBD-9B9A-6F9617E8B686}"/>
              </a:ext>
            </a:extLst>
          </p:cNvPr>
          <p:cNvSpPr>
            <a:spLocks noGrp="1"/>
          </p:cNvSpPr>
          <p:nvPr>
            <p:ph idx="1"/>
          </p:nvPr>
        </p:nvSpPr>
        <p:spPr>
          <a:xfrm>
            <a:off x="360342" y="1782981"/>
            <a:ext cx="6655264" cy="4393982"/>
          </a:xfrm>
        </p:spPr>
        <p:txBody>
          <a:bodyPr anchor="t">
            <a:normAutofit/>
          </a:bodyPr>
          <a:lstStyle/>
          <a:p>
            <a:pPr>
              <a:lnSpc>
                <a:spcPct val="150000"/>
              </a:lnSpc>
            </a:pP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Beli Manastir, Bjelovar, Cernik, Čakovec, Čepin, Dalj, Daruvar, Donji Miholjac, Dubrovnik, Đakovo, Đurđevac, Karlovac, Kneževi Vinogradi, Koprivnica, Križevci, Kutina, Ludbreg, Našice, Nova Gradiška, Opatija, Orahovica, Osijek (Donji grad), Osijek (Gornji grad), Pakrac, Podravska Slatina, Požega, Rijeka, Sisak, Slatina, Slavonski Brod, Split, Srijemski Čakovci, Sušak, Valpovo, Varaždin, Vinkovci, Virovitica, Vukovar, Zagreb</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od prijeratnih 41 sinagoga do danas je u funkciji ostalo samo njih 5 (Zagreb, Dubrovnik, Split, Osijek i Rijeka)</a:t>
            </a:r>
          </a:p>
          <a:p>
            <a:pPr>
              <a:lnSpc>
                <a:spcPct val="150000"/>
              </a:lnSpc>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nekolicina zgrada očuvana, ali prenamijenjene u druge svrhe</a:t>
            </a:r>
          </a:p>
          <a:p>
            <a:pPr>
              <a:lnSpc>
                <a:spcPct val="150000"/>
              </a:lnSpc>
            </a:pP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endParaRPr lang="hr-HR" sz="1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Slika 4" descr="Slika na kojoj se prikazuje nebo, na otvorenom, zgrada, staro&#10;&#10;Opis je automatski generiran">
            <a:extLst>
              <a:ext uri="{FF2B5EF4-FFF2-40B4-BE49-F238E27FC236}">
                <a16:creationId xmlns:a16="http://schemas.microsoft.com/office/drawing/2014/main" id="{E374AA15-DA3F-B9C7-1AF2-2C5F647F8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99" y="2016101"/>
            <a:ext cx="4816053" cy="3612040"/>
          </a:xfrm>
          <a:prstGeom prst="rect">
            <a:avLst/>
          </a:prstGeom>
        </p:spPr>
      </p:pic>
      <p:sp>
        <p:nvSpPr>
          <p:cNvPr id="11" name="TekstniOkvir 10">
            <a:extLst>
              <a:ext uri="{FF2B5EF4-FFF2-40B4-BE49-F238E27FC236}">
                <a16:creationId xmlns:a16="http://schemas.microsoft.com/office/drawing/2014/main" id="{12DEA0BE-0465-2AA5-9730-BA350DCB0604}"/>
              </a:ext>
            </a:extLst>
          </p:cNvPr>
          <p:cNvSpPr txBox="1"/>
          <p:nvPr/>
        </p:nvSpPr>
        <p:spPr>
          <a:xfrm>
            <a:off x="7015606" y="5812183"/>
            <a:ext cx="1991251" cy="430887"/>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12. sinagoga u Koprivnici</a:t>
            </a:r>
          </a:p>
          <a:p>
            <a:r>
              <a:rPr lang="hr-HR" sz="1000" dirty="0">
                <a:latin typeface="Times New Roman" panose="02020603050405020304" pitchFamily="18" charset="0"/>
                <a:cs typeface="Times New Roman" panose="02020603050405020304" pitchFamily="18" charset="0"/>
              </a:rPr>
              <a:t>Izvor: Anita Fiket (svibanj 2021.)</a:t>
            </a:r>
            <a:endParaRPr lang="hr-HR" sz="1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9942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F8D75281-BCB8-4F2A-B540-098AD8B5C236}"/>
              </a:ext>
            </a:extLst>
          </p:cNvPr>
          <p:cNvSpPr>
            <a:spLocks noGrp="1"/>
          </p:cNvSpPr>
          <p:nvPr>
            <p:ph type="title"/>
          </p:nvPr>
        </p:nvSpPr>
        <p:spPr>
          <a:xfrm>
            <a:off x="643467" y="321734"/>
            <a:ext cx="10905066" cy="1135737"/>
          </a:xfrm>
        </p:spPr>
        <p:txBody>
          <a:bodyPr>
            <a:normAutofit/>
          </a:bodyPr>
          <a:lstStyle/>
          <a:p>
            <a:pPr>
              <a:lnSpc>
                <a:spcPct val="150000"/>
              </a:lnSpc>
              <a:spcBef>
                <a:spcPts val="1000"/>
              </a:spcBef>
            </a:pPr>
            <a:r>
              <a:rPr lang="hr-HR" sz="3600" b="1" dirty="0">
                <a:latin typeface="Times New Roman" panose="02020603050405020304" pitchFamily="18" charset="0"/>
                <a:cs typeface="Times New Roman" panose="02020603050405020304" pitchFamily="18" charset="0"/>
              </a:rPr>
              <a:t>Židovska groblja u Hrvatskoj</a:t>
            </a:r>
          </a:p>
        </p:txBody>
      </p:sp>
      <p:sp>
        <p:nvSpPr>
          <p:cNvPr id="3" name="Rezervirano mjesto sadržaja 2">
            <a:extLst>
              <a:ext uri="{FF2B5EF4-FFF2-40B4-BE49-F238E27FC236}">
                <a16:creationId xmlns:a16="http://schemas.microsoft.com/office/drawing/2014/main" id="{AA1700BD-CBE0-4E7A-94D5-1E4CDA9C0F43}"/>
              </a:ext>
            </a:extLst>
          </p:cNvPr>
          <p:cNvSpPr>
            <a:spLocks noGrp="1"/>
          </p:cNvSpPr>
          <p:nvPr>
            <p:ph idx="1"/>
          </p:nvPr>
        </p:nvSpPr>
        <p:spPr>
          <a:xfrm>
            <a:off x="643467" y="1782981"/>
            <a:ext cx="5184340" cy="4393982"/>
          </a:xfrm>
        </p:spPr>
        <p:txBody>
          <a:bodyPr>
            <a:normAutofit fontScale="92500"/>
          </a:bodyPr>
          <a:lstStyle/>
          <a:p>
            <a:pPr>
              <a:lnSpc>
                <a:spcPct val="150000"/>
              </a:lnSpc>
            </a:pP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Beli Manastir, Belišće, Bjelovar, Bol, Cernik, Crikvenica, Čakovec (novo), Čakovec (staro), Čepin,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Ćeminac</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Dalj, Darda, Daruvar, Donji Miholjac, Dubrovnik, Dugo Selo, Đakovo, Đurđevac, Gradina, Gorica, Hvar, Jagodnjak, Karlovac, Kneževi Vinogradi, Koprivnica, Korčula, Kotoriba, Krapina, Križevci (staro), Križevci (novo), Kutina, Ludbreg, Našice, Nova Gradiška, Ogulin, Opatija, Orahovica, Osijek (Donji grad), Osijek (Gornji grad), Pakrac, Podravska Slatina, Požega, Prelog, Pula, Rijeka, Sisak, Slatina, Slavonski Brod, Split, Suhopolje, Sušak, Uljanik, Valpovo, Varaždin, Vela Luka, Vinkovci, Virovitica, Voloder, Vrbovec, Vrbovsko, Vukovar, Zagreb, Zmajevac, Županja.</a:t>
            </a:r>
            <a:endParaRPr lang="hr-HR" sz="1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kstniOkvir 8">
            <a:extLst>
              <a:ext uri="{FF2B5EF4-FFF2-40B4-BE49-F238E27FC236}">
                <a16:creationId xmlns:a16="http://schemas.microsoft.com/office/drawing/2014/main" id="{A2E58471-B789-8F5F-856C-807ADF5B44A2}"/>
              </a:ext>
            </a:extLst>
          </p:cNvPr>
          <p:cNvSpPr txBox="1"/>
          <p:nvPr/>
        </p:nvSpPr>
        <p:spPr>
          <a:xfrm>
            <a:off x="5827807" y="5564419"/>
            <a:ext cx="2375971" cy="430887"/>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13.Židovsko groblje u Daruvaru</a:t>
            </a:r>
          </a:p>
          <a:p>
            <a:r>
              <a:rPr lang="hr-HR" sz="1000" dirty="0">
                <a:latin typeface="Times New Roman" panose="02020603050405020304" pitchFamily="18" charset="0"/>
                <a:cs typeface="Times New Roman" panose="02020603050405020304" pitchFamily="18" charset="0"/>
              </a:rPr>
              <a:t>Izvor: Anita Fiket (ožujak, 2021.)</a:t>
            </a:r>
            <a:endParaRPr lang="hr-HR" sz="1000" i="1" dirty="0">
              <a:latin typeface="Times New Roman" panose="02020603050405020304" pitchFamily="18" charset="0"/>
              <a:cs typeface="Times New Roman" panose="02020603050405020304" pitchFamily="18" charset="0"/>
            </a:endParaRPr>
          </a:p>
        </p:txBody>
      </p:sp>
      <p:pic>
        <p:nvPicPr>
          <p:cNvPr id="5" name="Slika 4" descr="Slika na kojoj se prikazuje stablo, tlo, na otvorenom&#10;&#10;Opis je automatski generiran">
            <a:extLst>
              <a:ext uri="{FF2B5EF4-FFF2-40B4-BE49-F238E27FC236}">
                <a16:creationId xmlns:a16="http://schemas.microsoft.com/office/drawing/2014/main" id="{DAFACED1-423A-2C14-99BE-6E15484D7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807" y="1585329"/>
            <a:ext cx="6050300" cy="3781438"/>
          </a:xfrm>
          <a:prstGeom prst="rect">
            <a:avLst/>
          </a:prstGeom>
        </p:spPr>
      </p:pic>
    </p:spTree>
    <p:extLst>
      <p:ext uri="{BB962C8B-B14F-4D97-AF65-F5344CB8AC3E}">
        <p14:creationId xmlns:p14="http://schemas.microsoft.com/office/powerpoint/2010/main" val="2949123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7275B8A2-AB5E-4BC5-8A9E-147EA6D1533D}"/>
              </a:ext>
            </a:extLst>
          </p:cNvPr>
          <p:cNvSpPr>
            <a:spLocks noGrp="1"/>
          </p:cNvSpPr>
          <p:nvPr>
            <p:ph type="title"/>
          </p:nvPr>
        </p:nvSpPr>
        <p:spPr>
          <a:xfrm>
            <a:off x="2453794" y="434445"/>
            <a:ext cx="3854642" cy="1135737"/>
          </a:xfrm>
        </p:spPr>
        <p:txBody>
          <a:bodyPr>
            <a:normAutofit/>
          </a:bodyPr>
          <a:lstStyle/>
          <a:p>
            <a:r>
              <a:rPr lang="hr-HR" sz="3600" b="1" dirty="0">
                <a:latin typeface="Times New Roman" panose="02020603050405020304" pitchFamily="18" charset="0"/>
                <a:cs typeface="Times New Roman" panose="02020603050405020304" pitchFamily="18" charset="0"/>
              </a:rPr>
              <a:t>Udruge i društva</a:t>
            </a:r>
          </a:p>
        </p:txBody>
      </p:sp>
      <p:sp>
        <p:nvSpPr>
          <p:cNvPr id="3" name="Rezervirano mjesto sadržaja 2">
            <a:extLst>
              <a:ext uri="{FF2B5EF4-FFF2-40B4-BE49-F238E27FC236}">
                <a16:creationId xmlns:a16="http://schemas.microsoft.com/office/drawing/2014/main" id="{3F3EAD4A-4AE0-43BD-B870-B8870441130B}"/>
              </a:ext>
            </a:extLst>
          </p:cNvPr>
          <p:cNvSpPr>
            <a:spLocks noGrp="1"/>
          </p:cNvSpPr>
          <p:nvPr>
            <p:ph idx="1"/>
          </p:nvPr>
        </p:nvSpPr>
        <p:spPr>
          <a:xfrm>
            <a:off x="948266" y="1570182"/>
            <a:ext cx="7567661" cy="4603005"/>
          </a:xfrm>
        </p:spPr>
        <p:txBody>
          <a:bodyPr>
            <a:normAutofit fontScale="85000" lnSpcReduction="20000"/>
          </a:bodyPr>
          <a:lstStyle/>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p</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rvi židovski mjesečnik bila je Židovska smotra (1906.), nasljednik list Židov (1917.)</a:t>
            </a:r>
          </a:p>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d</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anas: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Ha-Kol, Novi omanut, </a:t>
            </a:r>
            <a:r>
              <a:rPr lang="hr-HR" sz="1600" dirty="0" err="1">
                <a:latin typeface="Times New Roman" panose="02020603050405020304" pitchFamily="18" charset="0"/>
                <a:ea typeface="Times New Roman" panose="02020603050405020304" pitchFamily="18" charset="0"/>
                <a:cs typeface="Times New Roman" panose="02020603050405020304" pitchFamily="18" charset="0"/>
              </a:rPr>
              <a:t>Hadašon</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 i </a:t>
            </a:r>
            <a:r>
              <a:rPr lang="hr-HR" sz="1600" dirty="0" err="1">
                <a:latin typeface="Times New Roman" panose="02020603050405020304" pitchFamily="18" charset="0"/>
                <a:ea typeface="Times New Roman" panose="02020603050405020304" pitchFamily="18" charset="0"/>
                <a:cs typeface="Times New Roman" panose="02020603050405020304" pitchFamily="18" charset="0"/>
              </a:rPr>
              <a:t>Ruah</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 </a:t>
            </a:r>
            <a:r>
              <a:rPr lang="hr-HR" sz="1600" dirty="0" err="1">
                <a:latin typeface="Times New Roman" panose="02020603050405020304" pitchFamily="18" charset="0"/>
                <a:ea typeface="Times New Roman" panose="02020603050405020304" pitchFamily="18" charset="0"/>
                <a:cs typeface="Times New Roman" panose="02020603050405020304" pitchFamily="18" charset="0"/>
              </a:rPr>
              <a:t>Hadaša</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600"/>
              </a:spcAft>
            </a:pP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Savez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jevrejskih</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vjeroispovjednih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opština</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Jugoslavije.</a:t>
            </a:r>
          </a:p>
          <a:p>
            <a:pPr>
              <a:lnSpc>
                <a:spcPct val="150000"/>
              </a:lnSpc>
              <a:spcAft>
                <a:spcPts val="600"/>
              </a:spcAft>
            </a:pP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Savez cionista Jugoslavije </a:t>
            </a:r>
          </a:p>
          <a:p>
            <a:pPr>
              <a:lnSpc>
                <a:spcPct val="150000"/>
              </a:lnSpc>
              <a:spcAft>
                <a:spcPts val="600"/>
              </a:spcAft>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r</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azna društva: </a:t>
            </a:r>
            <a:r>
              <a:rPr lang="hr-HR" sz="1600" dirty="0">
                <a:latin typeface="Times New Roman" panose="02020603050405020304" pitchFamily="18" charset="0"/>
                <a:ea typeface="Times New Roman" panose="02020603050405020304" pitchFamily="18" charset="0"/>
                <a:cs typeface="Times New Roman" panose="02020603050405020304" pitchFamily="18" charset="0"/>
              </a:rPr>
              <a:t>Literarni sastanci židovske omladine,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Izraelitičko</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-hrvatsko literarno društvo, studentska društva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Esperanza</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i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Judea</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Bar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Giora</a:t>
            </a:r>
            <a:endParaRPr lang="hr-H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600"/>
              </a:spcAft>
            </a:pPr>
            <a:r>
              <a:rPr lang="hr-HR" sz="1600" dirty="0">
                <a:latin typeface="Times New Roman" panose="02020603050405020304" pitchFamily="18" charset="0"/>
                <a:ea typeface="Times New Roman" panose="02020603050405020304" pitchFamily="18" charset="0"/>
                <a:cs typeface="Times New Roman" panose="02020603050405020304" pitchFamily="18" charset="0"/>
              </a:rPr>
              <a:t>s</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portska društva –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Makabi</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Hakoah</a:t>
            </a: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 ili Bar </a:t>
            </a:r>
            <a:r>
              <a:rPr lang="hr-HR" sz="1600" dirty="0" err="1">
                <a:effectLst/>
                <a:latin typeface="Times New Roman" panose="02020603050405020304" pitchFamily="18" charset="0"/>
                <a:ea typeface="Times New Roman" panose="02020603050405020304" pitchFamily="18" charset="0"/>
                <a:cs typeface="Times New Roman" panose="02020603050405020304" pitchFamily="18" charset="0"/>
              </a:rPr>
              <a:t>Khoba</a:t>
            </a:r>
            <a:endParaRPr lang="hr-H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600"/>
              </a:spcAft>
            </a:pPr>
            <a:r>
              <a:rPr lang="hr-HR" sz="1600" dirty="0">
                <a:effectLst/>
                <a:latin typeface="Times New Roman" panose="02020603050405020304" pitchFamily="18" charset="0"/>
                <a:ea typeface="Times New Roman" panose="02020603050405020304" pitchFamily="18" charset="0"/>
                <a:cs typeface="Times New Roman" panose="02020603050405020304" pitchFamily="18" charset="0"/>
              </a:rPr>
              <a:t>omladinska društva</a:t>
            </a:r>
          </a:p>
          <a:p>
            <a:pPr>
              <a:lnSpc>
                <a:spcPct val="150000"/>
              </a:lnSpc>
              <a:spcAft>
                <a:spcPts val="600"/>
              </a:spcAft>
            </a:pPr>
            <a:r>
              <a:rPr lang="hr-HR" sz="1600" dirty="0">
                <a:latin typeface="Times New Roman" panose="02020603050405020304" pitchFamily="18" charset="0"/>
                <a:ea typeface="Calibri" panose="020F0502020204030204" pitchFamily="34" charset="0"/>
                <a:cs typeface="Times New Roman" panose="02020603050405020304" pitchFamily="18" charset="0"/>
              </a:rPr>
              <a:t>cionistička društva</a:t>
            </a:r>
          </a:p>
          <a:p>
            <a:pPr>
              <a:lnSpc>
                <a:spcPct val="150000"/>
              </a:lnSpc>
              <a:spcAft>
                <a:spcPts val="600"/>
              </a:spcAft>
            </a:pPr>
            <a:r>
              <a:rPr lang="hr-HR" sz="1600" dirty="0">
                <a:latin typeface="Times New Roman" panose="02020603050405020304" pitchFamily="18" charset="0"/>
                <a:ea typeface="Calibri" panose="020F0502020204030204" pitchFamily="34" charset="0"/>
                <a:cs typeface="Times New Roman" panose="02020603050405020304" pitchFamily="18" charset="0"/>
              </a:rPr>
              <a:t>ž</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enska društva</a:t>
            </a:r>
          </a:p>
          <a:p>
            <a:pPr marL="0" indent="0">
              <a:lnSpc>
                <a:spcPct val="150000"/>
              </a:lnSpc>
              <a:buNone/>
            </a:pP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6875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83D4E7C6-6D1C-49AE-994E-F305D4429EFC}"/>
              </a:ext>
            </a:extLst>
          </p:cNvPr>
          <p:cNvSpPr>
            <a:spLocks noGrp="1"/>
          </p:cNvSpPr>
          <p:nvPr>
            <p:ph type="title"/>
          </p:nvPr>
        </p:nvSpPr>
        <p:spPr>
          <a:xfrm>
            <a:off x="643467" y="1698171"/>
            <a:ext cx="3962061" cy="4516360"/>
          </a:xfrm>
        </p:spPr>
        <p:txBody>
          <a:bodyPr anchor="t">
            <a:normAutofit/>
          </a:bodyPr>
          <a:lstStyle/>
          <a:p>
            <a:r>
              <a:rPr lang="hr-HR" sz="3600"/>
              <a:t>Sadržaj</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zervirano mjesto sadržaja 2">
            <a:extLst>
              <a:ext uri="{FF2B5EF4-FFF2-40B4-BE49-F238E27FC236}">
                <a16:creationId xmlns:a16="http://schemas.microsoft.com/office/drawing/2014/main" id="{FE5A4008-92BF-4A8B-9931-43526A2733F9}"/>
              </a:ext>
            </a:extLst>
          </p:cNvPr>
          <p:cNvSpPr>
            <a:spLocks noGrp="1"/>
          </p:cNvSpPr>
          <p:nvPr>
            <p:ph idx="1"/>
          </p:nvPr>
        </p:nvSpPr>
        <p:spPr>
          <a:xfrm>
            <a:off x="5070020" y="1698170"/>
            <a:ext cx="6478513" cy="4516361"/>
          </a:xfrm>
        </p:spPr>
        <p:txBody>
          <a:bodyPr>
            <a:normAutofit/>
          </a:bodyPr>
          <a:lstStyle/>
          <a:p>
            <a:r>
              <a:rPr lang="hr-HR" sz="2000" dirty="0"/>
              <a:t>Antika</a:t>
            </a:r>
          </a:p>
          <a:p>
            <a:r>
              <a:rPr lang="hr-HR" sz="2000" dirty="0"/>
              <a:t>Srednji vijek</a:t>
            </a:r>
          </a:p>
          <a:p>
            <a:r>
              <a:rPr lang="hr-HR" sz="2000" dirty="0"/>
              <a:t>Dalmacija</a:t>
            </a:r>
          </a:p>
          <a:p>
            <a:r>
              <a:rPr lang="hr-HR" sz="2000" dirty="0"/>
              <a:t>Sjeverna Hrvatska</a:t>
            </a:r>
          </a:p>
          <a:p>
            <a:r>
              <a:rPr lang="hr-HR" sz="2000" dirty="0"/>
              <a:t>Međuratno razdoblje</a:t>
            </a:r>
          </a:p>
          <a:p>
            <a:r>
              <a:rPr lang="hr-HR" sz="2000" dirty="0"/>
              <a:t>Drugi svjetski rat i nakon rata</a:t>
            </a:r>
          </a:p>
          <a:p>
            <a:r>
              <a:rPr lang="hr-HR" sz="2000" dirty="0"/>
              <a:t>Židovske općine</a:t>
            </a:r>
          </a:p>
          <a:p>
            <a:r>
              <a:rPr lang="hr-HR" sz="2000" dirty="0"/>
              <a:t>Sinagoge i groblja</a:t>
            </a:r>
          </a:p>
          <a:p>
            <a:r>
              <a:rPr lang="hr-HR" sz="2000" dirty="0"/>
              <a:t>Udruge i društva</a:t>
            </a:r>
          </a:p>
          <a:p>
            <a:endParaRPr lang="hr-HR" sz="2000" dirty="0"/>
          </a:p>
          <a:p>
            <a:endParaRPr lang="hr-HR" sz="2000"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36676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1B2441C-7AFE-43A7-87FE-3356A8078B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Freeform: Shape 28">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Naslov 1">
            <a:extLst>
              <a:ext uri="{FF2B5EF4-FFF2-40B4-BE49-F238E27FC236}">
                <a16:creationId xmlns:a16="http://schemas.microsoft.com/office/drawing/2014/main" id="{7275B8A2-AB5E-4BC5-8A9E-147EA6D1533D}"/>
              </a:ext>
            </a:extLst>
          </p:cNvPr>
          <p:cNvSpPr>
            <a:spLocks noGrp="1"/>
          </p:cNvSpPr>
          <p:nvPr>
            <p:ph type="title"/>
          </p:nvPr>
        </p:nvSpPr>
        <p:spPr>
          <a:xfrm>
            <a:off x="1116701" y="2452526"/>
            <a:ext cx="4248318" cy="1952947"/>
          </a:xfrm>
          <a:noFill/>
        </p:spPr>
        <p:txBody>
          <a:bodyPr vert="horz" lIns="91440" tIns="45720" rIns="91440" bIns="45720" rtlCol="0" anchor="ctr">
            <a:normAutofit/>
          </a:bodyPr>
          <a:lstStyle/>
          <a:p>
            <a:pPr algn="ctr"/>
            <a:r>
              <a:rPr lang="en-US" sz="3600" b="1" kern="1200">
                <a:solidFill>
                  <a:srgbClr val="080808"/>
                </a:solidFill>
                <a:latin typeface="+mj-lt"/>
                <a:ea typeface="+mj-ea"/>
                <a:cs typeface="+mj-cs"/>
              </a:rPr>
              <a:t>Hvala na pažnji!</a:t>
            </a:r>
          </a:p>
        </p:txBody>
      </p:sp>
      <p:sp>
        <p:nvSpPr>
          <p:cNvPr id="31" name="Rectangle 30">
            <a:extLst>
              <a:ext uri="{FF2B5EF4-FFF2-40B4-BE49-F238E27FC236}">
                <a16:creationId xmlns:a16="http://schemas.microsoft.com/office/drawing/2014/main" id="{EEF31B1A-1BB2-47DE-B18A-424413A9D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72051" y="1189367"/>
            <a:ext cx="1827638" cy="18276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9FDBB0E-6648-40FA-8EA9-F5E39D798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599177" y="1361513"/>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Rectangle 36">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ectangle 38">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Rectangle 40">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Rectangle 42">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5097" y="3345077"/>
            <a:ext cx="1316404" cy="1316404"/>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17113" y="4226109"/>
            <a:ext cx="586534" cy="586534"/>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02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1B2441C-7AFE-43A7-87FE-3356A8078B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Freeform: Shape 28">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Naslov 1">
            <a:extLst>
              <a:ext uri="{FF2B5EF4-FFF2-40B4-BE49-F238E27FC236}">
                <a16:creationId xmlns:a16="http://schemas.microsoft.com/office/drawing/2014/main" id="{7275B8A2-AB5E-4BC5-8A9E-147EA6D1533D}"/>
              </a:ext>
            </a:extLst>
          </p:cNvPr>
          <p:cNvSpPr>
            <a:spLocks noGrp="1"/>
          </p:cNvSpPr>
          <p:nvPr>
            <p:ph type="title"/>
          </p:nvPr>
        </p:nvSpPr>
        <p:spPr>
          <a:xfrm>
            <a:off x="1116701" y="2452526"/>
            <a:ext cx="4248318" cy="1952947"/>
          </a:xfrm>
          <a:noFill/>
        </p:spPr>
        <p:txBody>
          <a:bodyPr vert="horz" lIns="91440" tIns="45720" rIns="91440" bIns="45720" rtlCol="0" anchor="ctr">
            <a:normAutofit fontScale="90000"/>
          </a:bodyPr>
          <a:lstStyle/>
          <a:p>
            <a:pPr algn="ctr"/>
            <a:r>
              <a:rPr lang="hr-HR" sz="8000" kern="1200" dirty="0">
                <a:solidFill>
                  <a:srgbClr val="080808"/>
                </a:solidFill>
                <a:latin typeface="Times New Roman" panose="02020603050405020304" pitchFamily="18" charset="0"/>
                <a:cs typeface="Times New Roman" panose="02020603050405020304" pitchFamily="18" charset="0"/>
              </a:rPr>
              <a:t>Pitanja?</a:t>
            </a:r>
            <a:br>
              <a:rPr lang="hr-HR" sz="3600" kern="1200" dirty="0">
                <a:solidFill>
                  <a:srgbClr val="080808"/>
                </a:solidFill>
                <a:latin typeface="Times New Roman" panose="02020603050405020304" pitchFamily="18" charset="0"/>
                <a:cs typeface="Times New Roman" panose="02020603050405020304" pitchFamily="18" charset="0"/>
              </a:rPr>
            </a:br>
            <a:br>
              <a:rPr lang="hr-HR" sz="3600" kern="1200" dirty="0">
                <a:solidFill>
                  <a:srgbClr val="080808"/>
                </a:solidFill>
                <a:latin typeface="Times New Roman" panose="02020603050405020304" pitchFamily="18" charset="0"/>
                <a:cs typeface="Times New Roman" panose="02020603050405020304" pitchFamily="18" charset="0"/>
              </a:rPr>
            </a:br>
            <a:r>
              <a:rPr lang="hr-HR" sz="3600" kern="1200" dirty="0">
                <a:solidFill>
                  <a:srgbClr val="080808"/>
                </a:solidFill>
                <a:latin typeface="Times New Roman" panose="02020603050405020304" pitchFamily="18" charset="0"/>
                <a:cs typeface="Times New Roman" panose="02020603050405020304" pitchFamily="18" charset="0"/>
              </a:rPr>
              <a:t>KONTAKT: </a:t>
            </a:r>
            <a:br>
              <a:rPr lang="hr-HR" sz="3600" kern="1200" dirty="0">
                <a:solidFill>
                  <a:srgbClr val="080808"/>
                </a:solidFill>
                <a:latin typeface="Times New Roman" panose="02020603050405020304" pitchFamily="18" charset="0"/>
                <a:cs typeface="Times New Roman" panose="02020603050405020304" pitchFamily="18" charset="0"/>
              </a:rPr>
            </a:br>
            <a:r>
              <a:rPr lang="hr-HR" sz="3600" kern="1200" dirty="0">
                <a:solidFill>
                  <a:srgbClr val="080808"/>
                </a:solidFill>
                <a:latin typeface="Times New Roman" panose="02020603050405020304" pitchFamily="18" charset="0"/>
                <a:cs typeface="Times New Roman" panose="02020603050405020304" pitchFamily="18" charset="0"/>
              </a:rPr>
              <a:t>afiket@ffzg.hr</a:t>
            </a:r>
            <a:endParaRPr lang="en-US" sz="3600" kern="1200" dirty="0">
              <a:solidFill>
                <a:srgbClr val="080808"/>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EEF31B1A-1BB2-47DE-B18A-424413A9D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72051" y="1189367"/>
            <a:ext cx="1827638" cy="18276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9FDBB0E-6648-40FA-8EA9-F5E39D798C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599177" y="1361513"/>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Rectangle 36">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ectangle 38">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Rectangle 40">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Rectangle 42">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5097" y="3345077"/>
            <a:ext cx="1316404" cy="1316404"/>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17113" y="4226109"/>
            <a:ext cx="586534" cy="586534"/>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341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B0C84D7C-F551-4045-AC21-12A0B3F139DF}"/>
              </a:ext>
            </a:extLst>
          </p:cNvPr>
          <p:cNvSpPr>
            <a:spLocks noGrp="1"/>
          </p:cNvSpPr>
          <p:nvPr>
            <p:ph type="title"/>
          </p:nvPr>
        </p:nvSpPr>
        <p:spPr>
          <a:xfrm>
            <a:off x="2035877" y="850626"/>
            <a:ext cx="1845512" cy="1135737"/>
          </a:xfrm>
        </p:spPr>
        <p:txBody>
          <a:bodyPr>
            <a:normAutofit/>
          </a:bodyPr>
          <a:lstStyle/>
          <a:p>
            <a:r>
              <a:rPr lang="hr-HR" sz="3600" b="1" dirty="0">
                <a:latin typeface="Times New Roman" panose="02020603050405020304" pitchFamily="18" charset="0"/>
                <a:cs typeface="Times New Roman" panose="02020603050405020304" pitchFamily="18" charset="0"/>
              </a:rPr>
              <a:t>Antika</a:t>
            </a:r>
          </a:p>
        </p:txBody>
      </p:sp>
      <p:sp>
        <p:nvSpPr>
          <p:cNvPr id="3" name="Rezervirano mjesto sadržaja 2">
            <a:extLst>
              <a:ext uri="{FF2B5EF4-FFF2-40B4-BE49-F238E27FC236}">
                <a16:creationId xmlns:a16="http://schemas.microsoft.com/office/drawing/2014/main" id="{B8B48A0D-8604-430D-B4DA-2D176B10EC51}"/>
              </a:ext>
            </a:extLst>
          </p:cNvPr>
          <p:cNvSpPr>
            <a:spLocks noGrp="1"/>
          </p:cNvSpPr>
          <p:nvPr>
            <p:ph idx="1"/>
          </p:nvPr>
        </p:nvSpPr>
        <p:spPr>
          <a:xfrm>
            <a:off x="964861" y="1967501"/>
            <a:ext cx="6127924" cy="3339974"/>
          </a:xfrm>
        </p:spPr>
        <p:txBody>
          <a:bodyPr anchor="ctr">
            <a:normAutofit/>
          </a:bodyPr>
          <a:lstStyle/>
          <a:p>
            <a:pPr>
              <a:lnSpc>
                <a:spcPct val="150000"/>
              </a:lnSpc>
            </a:pPr>
            <a:r>
              <a:rPr lang="hr-HR" sz="1600" dirty="0">
                <a:latin typeface="Times New Roman" panose="02020603050405020304" pitchFamily="18" charset="0"/>
                <a:cs typeface="Times New Roman" panose="02020603050405020304" pitchFamily="18" charset="0"/>
              </a:rPr>
              <a:t>na prostoru Hrvatske od rimskih kolonija</a:t>
            </a:r>
          </a:p>
          <a:p>
            <a:pPr>
              <a:lnSpc>
                <a:spcPct val="150000"/>
              </a:lnSpc>
            </a:pPr>
            <a:r>
              <a:rPr lang="hr-HR" sz="1600" dirty="0">
                <a:latin typeface="Times New Roman" panose="02020603050405020304" pitchFamily="18" charset="0"/>
                <a:cs typeface="Times New Roman" panose="02020603050405020304" pitchFamily="18" charset="0"/>
              </a:rPr>
              <a:t>Salona – predmeti iz 2. i 3. stoljeća</a:t>
            </a:r>
          </a:p>
          <a:p>
            <a:pPr>
              <a:lnSpc>
                <a:spcPct val="150000"/>
              </a:lnSpc>
            </a:pPr>
            <a:r>
              <a:rPr lang="hr-HR" sz="1600" dirty="0">
                <a:latin typeface="Times New Roman" panose="02020603050405020304" pitchFamily="18" charset="0"/>
                <a:cs typeface="Times New Roman" panose="02020603050405020304" pitchFamily="18" charset="0"/>
              </a:rPr>
              <a:t>Muć – uljanice (2. i 3. st.)</a:t>
            </a:r>
          </a:p>
          <a:p>
            <a:pPr>
              <a:lnSpc>
                <a:spcPct val="150000"/>
              </a:lnSpc>
            </a:pPr>
            <a:r>
              <a:rPr lang="hr-HR" sz="1600" dirty="0">
                <a:latin typeface="Times New Roman" panose="02020603050405020304" pitchFamily="18" charset="0"/>
                <a:cs typeface="Times New Roman" panose="02020603050405020304" pitchFamily="18" charset="0"/>
              </a:rPr>
              <a:t>Senj – nadgrobni spomenik židovskog trgovca (3. st.)</a:t>
            </a:r>
          </a:p>
          <a:p>
            <a:pPr>
              <a:lnSpc>
                <a:spcPct val="150000"/>
              </a:lnSpc>
            </a:pPr>
            <a:r>
              <a:rPr lang="hr-HR" sz="1600" dirty="0" err="1">
                <a:latin typeface="Times New Roman" panose="02020603050405020304" pitchFamily="18" charset="0"/>
                <a:cs typeface="Times New Roman" panose="02020603050405020304" pitchFamily="18" charset="0"/>
              </a:rPr>
              <a:t>Mursa</a:t>
            </a:r>
            <a:r>
              <a:rPr lang="hr-HR" sz="1600" dirty="0">
                <a:latin typeface="Times New Roman" panose="02020603050405020304" pitchFamily="18" charset="0"/>
                <a:cs typeface="Times New Roman" panose="02020603050405020304" pitchFamily="18" charset="0"/>
              </a:rPr>
              <a:t> – natpisi o postojanju sinagoge u 3. i 4. stoljeću</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Slika 10" descr="Slika na kojoj se prikazuje tekst&#10;&#10;Opis je automatski generiran">
            <a:extLst>
              <a:ext uri="{FF2B5EF4-FFF2-40B4-BE49-F238E27FC236}">
                <a16:creationId xmlns:a16="http://schemas.microsoft.com/office/drawing/2014/main" id="{3CD1FE19-53EA-40AE-A424-ABBE3CE02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733" y="3819056"/>
            <a:ext cx="3126389" cy="2071926"/>
          </a:xfrm>
          <a:prstGeom prst="rect">
            <a:avLst/>
          </a:prstGeom>
        </p:spPr>
      </p:pic>
      <p:pic>
        <p:nvPicPr>
          <p:cNvPr id="15" name="Slika 14" descr="Slika na kojoj se prikazuje beskralješnjak, mekušac&#10;&#10;Opis je automatski generiran">
            <a:extLst>
              <a:ext uri="{FF2B5EF4-FFF2-40B4-BE49-F238E27FC236}">
                <a16:creationId xmlns:a16="http://schemas.microsoft.com/office/drawing/2014/main" id="{9BFFB581-00A9-43A8-972E-E829D626E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310" y="1169914"/>
            <a:ext cx="1845512" cy="1695920"/>
          </a:xfrm>
          <a:prstGeom prst="rect">
            <a:avLst/>
          </a:prstGeom>
        </p:spPr>
      </p:pic>
      <p:sp>
        <p:nvSpPr>
          <p:cNvPr id="17" name="TekstniOkvir 16">
            <a:extLst>
              <a:ext uri="{FF2B5EF4-FFF2-40B4-BE49-F238E27FC236}">
                <a16:creationId xmlns:a16="http://schemas.microsoft.com/office/drawing/2014/main" id="{38E431FE-F179-4B00-B678-41FE060B1B87}"/>
              </a:ext>
            </a:extLst>
          </p:cNvPr>
          <p:cNvSpPr txBox="1"/>
          <p:nvPr/>
        </p:nvSpPr>
        <p:spPr>
          <a:xfrm>
            <a:off x="7035083" y="2946349"/>
            <a:ext cx="2773067" cy="461665"/>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1. Antički židovski privjesak iz Salone</a:t>
            </a:r>
          </a:p>
          <a:p>
            <a:r>
              <a:rPr lang="hr-HR" sz="1100" dirty="0">
                <a:latin typeface="Times New Roman" panose="02020603050405020304" pitchFamily="18" charset="0"/>
                <a:cs typeface="Times New Roman" panose="02020603050405020304" pitchFamily="18" charset="0"/>
              </a:rPr>
              <a:t>Izvor: </a:t>
            </a:r>
            <a:r>
              <a:rPr lang="hr-HR" sz="1100" i="1" dirty="0" err="1">
                <a:latin typeface="Times New Roman" panose="02020603050405020304" pitchFamily="18" charset="0"/>
                <a:cs typeface="Times New Roman" panose="02020603050405020304" pitchFamily="18" charset="0"/>
              </a:rPr>
              <a:t>Kečkemet</a:t>
            </a:r>
            <a:r>
              <a:rPr lang="hr-HR" sz="1100" i="1" dirty="0">
                <a:latin typeface="Times New Roman" panose="02020603050405020304" pitchFamily="18" charset="0"/>
                <a:cs typeface="Times New Roman" panose="02020603050405020304" pitchFamily="18" charset="0"/>
              </a:rPr>
              <a:t> (2010), Židovi u Splitu</a:t>
            </a:r>
          </a:p>
        </p:txBody>
      </p:sp>
      <p:sp>
        <p:nvSpPr>
          <p:cNvPr id="18" name="TekstniOkvir 17">
            <a:extLst>
              <a:ext uri="{FF2B5EF4-FFF2-40B4-BE49-F238E27FC236}">
                <a16:creationId xmlns:a16="http://schemas.microsoft.com/office/drawing/2014/main" id="{0EC9690E-9620-4177-9AC6-913E33D87CF1}"/>
              </a:ext>
            </a:extLst>
          </p:cNvPr>
          <p:cNvSpPr txBox="1"/>
          <p:nvPr/>
        </p:nvSpPr>
        <p:spPr>
          <a:xfrm>
            <a:off x="7035083" y="5971497"/>
            <a:ext cx="3319691" cy="438582"/>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2. Antičke glinene židovske svjetiljke iz Salone</a:t>
            </a:r>
          </a:p>
          <a:p>
            <a:r>
              <a:rPr lang="hr-HR" sz="1050" dirty="0">
                <a:latin typeface="Times New Roman" panose="02020603050405020304" pitchFamily="18" charset="0"/>
                <a:cs typeface="Times New Roman" panose="02020603050405020304" pitchFamily="18" charset="0"/>
              </a:rPr>
              <a:t>Izvor: </a:t>
            </a:r>
            <a:r>
              <a:rPr lang="hr-HR" sz="1050" i="1" dirty="0" err="1">
                <a:latin typeface="Times New Roman" panose="02020603050405020304" pitchFamily="18" charset="0"/>
                <a:cs typeface="Times New Roman" panose="02020603050405020304" pitchFamily="18" charset="0"/>
              </a:rPr>
              <a:t>Kečkemet</a:t>
            </a:r>
            <a:r>
              <a:rPr lang="hr-HR" sz="1050" i="1" dirty="0">
                <a:latin typeface="Times New Roman" panose="02020603050405020304" pitchFamily="18" charset="0"/>
                <a:cs typeface="Times New Roman" panose="02020603050405020304" pitchFamily="18" charset="0"/>
              </a:rPr>
              <a:t> (2010), Židovi u Splitu</a:t>
            </a:r>
          </a:p>
        </p:txBody>
      </p:sp>
    </p:spTree>
    <p:extLst>
      <p:ext uri="{BB962C8B-B14F-4D97-AF65-F5344CB8AC3E}">
        <p14:creationId xmlns:p14="http://schemas.microsoft.com/office/powerpoint/2010/main" val="419586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FD97C56A-BFC7-4D5C-9C82-5E871422D4E9}"/>
              </a:ext>
            </a:extLst>
          </p:cNvPr>
          <p:cNvSpPr>
            <a:spLocks noGrp="1"/>
          </p:cNvSpPr>
          <p:nvPr>
            <p:ph type="title"/>
          </p:nvPr>
        </p:nvSpPr>
        <p:spPr>
          <a:xfrm>
            <a:off x="1982738" y="850626"/>
            <a:ext cx="3605260" cy="1135737"/>
          </a:xfrm>
        </p:spPr>
        <p:txBody>
          <a:bodyPr>
            <a:normAutofit/>
          </a:bodyPr>
          <a:lstStyle/>
          <a:p>
            <a:r>
              <a:rPr lang="hr-HR" sz="3600" b="1" dirty="0">
                <a:latin typeface="Times New Roman" panose="02020603050405020304" pitchFamily="18" charset="0"/>
                <a:cs typeface="Times New Roman" panose="02020603050405020304" pitchFamily="18" charset="0"/>
              </a:rPr>
              <a:t>Srednji vijek</a:t>
            </a:r>
          </a:p>
        </p:txBody>
      </p:sp>
      <p:sp>
        <p:nvSpPr>
          <p:cNvPr id="3" name="Rezervirano mjesto sadržaja 2">
            <a:extLst>
              <a:ext uri="{FF2B5EF4-FFF2-40B4-BE49-F238E27FC236}">
                <a16:creationId xmlns:a16="http://schemas.microsoft.com/office/drawing/2014/main" id="{2F94FD42-5504-474E-84C3-281ACD1BFBD0}"/>
              </a:ext>
            </a:extLst>
          </p:cNvPr>
          <p:cNvSpPr>
            <a:spLocks noGrp="1"/>
          </p:cNvSpPr>
          <p:nvPr>
            <p:ph idx="1"/>
          </p:nvPr>
        </p:nvSpPr>
        <p:spPr>
          <a:xfrm>
            <a:off x="1453981" y="2464018"/>
            <a:ext cx="7671546" cy="2407620"/>
          </a:xfrm>
        </p:spPr>
        <p:txBody>
          <a:bodyPr>
            <a:normAutofit/>
          </a:bodyPr>
          <a:lstStyle/>
          <a:p>
            <a:pPr>
              <a:lnSpc>
                <a:spcPct val="150000"/>
              </a:lnSpc>
            </a:pPr>
            <a:r>
              <a:rPr lang="hr-HR" sz="1600" dirty="0">
                <a:latin typeface="Times New Roman" panose="02020603050405020304" pitchFamily="18" charset="0"/>
                <a:cs typeface="Times New Roman" panose="02020603050405020304" pitchFamily="18" charset="0"/>
              </a:rPr>
              <a:t>malo saznanja</a:t>
            </a:r>
          </a:p>
          <a:p>
            <a:pPr>
              <a:lnSpc>
                <a:spcPct val="150000"/>
              </a:lnSpc>
            </a:pPr>
            <a:r>
              <a:rPr lang="hr-HR" sz="1600" dirty="0">
                <a:latin typeface="Times New Roman" panose="02020603050405020304" pitchFamily="18" charset="0"/>
                <a:cs typeface="Times New Roman" panose="02020603050405020304" pitchFamily="18" charset="0"/>
              </a:rPr>
              <a:t>postoje dokazi o boravku</a:t>
            </a:r>
          </a:p>
          <a:p>
            <a:pPr>
              <a:lnSpc>
                <a:spcPct val="150000"/>
              </a:lnSpc>
            </a:pPr>
            <a:r>
              <a:rPr lang="hr-HR" sz="1600" dirty="0">
                <a:latin typeface="Times New Roman" panose="02020603050405020304" pitchFamily="18" charset="0"/>
                <a:cs typeface="Times New Roman" panose="02020603050405020304" pitchFamily="18" charset="0"/>
              </a:rPr>
              <a:t>u Sjevernoj Hrvatskoj javljaju se ponovno tek u 18. stoljeću</a:t>
            </a:r>
          </a:p>
          <a:p>
            <a:pPr>
              <a:lnSpc>
                <a:spcPct val="150000"/>
              </a:lnSpc>
            </a:pPr>
            <a:r>
              <a:rPr lang="hr-HR" sz="1600" dirty="0">
                <a:latin typeface="Times New Roman" panose="02020603050405020304" pitchFamily="18" charset="0"/>
                <a:cs typeface="Times New Roman" panose="02020603050405020304" pitchFamily="18" charset="0"/>
              </a:rPr>
              <a:t>Dalmacija - drugačija situacija </a:t>
            </a:r>
            <a:r>
              <a:rPr lang="hr-HR" sz="1600" dirty="0">
                <a:latin typeface="Times New Roman" panose="02020603050405020304" pitchFamily="18" charset="0"/>
                <a:cs typeface="Times New Roman" panose="02020603050405020304" pitchFamily="18" charset="0"/>
                <a:sym typeface="Wingdings" panose="05000000000000000000" pitchFamily="2" charset="2"/>
              </a:rPr>
              <a:t></a:t>
            </a:r>
            <a:r>
              <a:rPr lang="hr-HR" sz="1600" dirty="0">
                <a:latin typeface="Times New Roman" panose="02020603050405020304" pitchFamily="18" charset="0"/>
                <a:cs typeface="Times New Roman" panose="02020603050405020304" pitchFamily="18" charset="0"/>
              </a:rPr>
              <a:t> neprekidna tradicija naseljavanja Židova</a:t>
            </a:r>
          </a:p>
          <a:p>
            <a:pPr>
              <a:lnSpc>
                <a:spcPct val="150000"/>
              </a:lnSpc>
            </a:pPr>
            <a:endParaRPr lang="hr-HR" sz="1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14391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098014CB-FB6D-4B21-A3B9-AA88C676ABE3}"/>
              </a:ext>
            </a:extLst>
          </p:cNvPr>
          <p:cNvSpPr>
            <a:spLocks noGrp="1"/>
          </p:cNvSpPr>
          <p:nvPr>
            <p:ph type="title"/>
          </p:nvPr>
        </p:nvSpPr>
        <p:spPr>
          <a:xfrm>
            <a:off x="2227575" y="411975"/>
            <a:ext cx="4122497" cy="1135737"/>
          </a:xfrm>
        </p:spPr>
        <p:txBody>
          <a:bodyPr>
            <a:normAutofit/>
          </a:bodyPr>
          <a:lstStyle/>
          <a:p>
            <a:r>
              <a:rPr lang="hr-HR" sz="3600" b="1" dirty="0">
                <a:latin typeface="Times New Roman" panose="02020603050405020304" pitchFamily="18" charset="0"/>
                <a:cs typeface="Times New Roman" panose="02020603050405020304" pitchFamily="18" charset="0"/>
              </a:rPr>
              <a:t>Pravci doseljavanja</a:t>
            </a:r>
          </a:p>
        </p:txBody>
      </p:sp>
      <p:sp>
        <p:nvSpPr>
          <p:cNvPr id="3" name="Rezervirano mjesto sadržaja 2">
            <a:extLst>
              <a:ext uri="{FF2B5EF4-FFF2-40B4-BE49-F238E27FC236}">
                <a16:creationId xmlns:a16="http://schemas.microsoft.com/office/drawing/2014/main" id="{C3FFBFA0-2BA1-415E-9254-C25F226A7E3D}"/>
              </a:ext>
            </a:extLst>
          </p:cNvPr>
          <p:cNvSpPr>
            <a:spLocks noGrp="1"/>
          </p:cNvSpPr>
          <p:nvPr>
            <p:ph idx="1"/>
          </p:nvPr>
        </p:nvSpPr>
        <p:spPr>
          <a:xfrm>
            <a:off x="885820" y="1559842"/>
            <a:ext cx="4008384" cy="4393982"/>
          </a:xfrm>
        </p:spPr>
        <p:txBody>
          <a:bodyPr>
            <a:normAutofit/>
          </a:bodyPr>
          <a:lstStyle/>
          <a:p>
            <a:pPr>
              <a:lnSpc>
                <a:spcPct val="150000"/>
              </a:lnSpc>
            </a:pPr>
            <a:r>
              <a:rPr lang="hr-HR" sz="2000" dirty="0">
                <a:latin typeface="Times New Roman" panose="02020603050405020304" pitchFamily="18" charset="0"/>
                <a:cs typeface="Times New Roman" panose="02020603050405020304" pitchFamily="18" charset="0"/>
              </a:rPr>
              <a:t>geografski pravac</a:t>
            </a:r>
          </a:p>
          <a:p>
            <a:pPr>
              <a:lnSpc>
                <a:spcPct val="150000"/>
              </a:lnSpc>
            </a:pPr>
            <a:r>
              <a:rPr lang="hr-HR" sz="2000" dirty="0">
                <a:latin typeface="Times New Roman" panose="02020603050405020304" pitchFamily="18" charset="0"/>
                <a:cs typeface="Times New Roman" panose="02020603050405020304" pitchFamily="18" charset="0"/>
              </a:rPr>
              <a:t>kulturni pravac </a:t>
            </a:r>
          </a:p>
          <a:p>
            <a:pPr lvl="1">
              <a:lnSpc>
                <a:spcPct val="150000"/>
              </a:lnSpc>
              <a:spcBef>
                <a:spcPts val="1000"/>
              </a:spcBef>
            </a:pPr>
            <a:r>
              <a:rPr lang="hr-HR" sz="2000" dirty="0">
                <a:latin typeface="Times New Roman" panose="02020603050405020304" pitchFamily="18" charset="0"/>
                <a:cs typeface="Times New Roman" panose="02020603050405020304" pitchFamily="18" charset="0"/>
              </a:rPr>
              <a:t>Aškenazi</a:t>
            </a:r>
          </a:p>
          <a:p>
            <a:pPr lvl="1">
              <a:lnSpc>
                <a:spcPct val="150000"/>
              </a:lnSpc>
              <a:spcBef>
                <a:spcPts val="1000"/>
              </a:spcBef>
            </a:pPr>
            <a:r>
              <a:rPr lang="hr-HR" sz="2000" dirty="0">
                <a:latin typeface="Times New Roman" panose="02020603050405020304" pitchFamily="18" charset="0"/>
                <a:cs typeface="Times New Roman" panose="02020603050405020304" pitchFamily="18" charset="0"/>
              </a:rPr>
              <a:t>Sefardi</a:t>
            </a:r>
          </a:p>
          <a:p>
            <a:pPr>
              <a:lnSpc>
                <a:spcPct val="150000"/>
              </a:lnSpc>
            </a:pPr>
            <a:r>
              <a:rPr lang="hr-HR" sz="2000" dirty="0">
                <a:latin typeface="Times New Roman" panose="02020603050405020304" pitchFamily="18" charset="0"/>
                <a:cs typeface="Times New Roman" panose="02020603050405020304" pitchFamily="18" charset="0"/>
              </a:rPr>
              <a:t>1492. godina </a:t>
            </a:r>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Slika 4">
            <a:extLst>
              <a:ext uri="{FF2B5EF4-FFF2-40B4-BE49-F238E27FC236}">
                <a16:creationId xmlns:a16="http://schemas.microsoft.com/office/drawing/2014/main" id="{4780CC7C-26AC-4F8A-A247-6D5969DFF129}"/>
              </a:ext>
            </a:extLst>
          </p:cNvPr>
          <p:cNvPicPr>
            <a:picLocks noChangeAspect="1"/>
          </p:cNvPicPr>
          <p:nvPr/>
        </p:nvPicPr>
        <p:blipFill rotWithShape="1">
          <a:blip r:embed="rId2"/>
          <a:srcRect l="2456" t="1683" r="4972" b="1670"/>
          <a:stretch/>
        </p:blipFill>
        <p:spPr>
          <a:xfrm rot="5400000">
            <a:off x="5303967" y="365474"/>
            <a:ext cx="4511345" cy="6875822"/>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kstniOkvir 5">
            <a:extLst>
              <a:ext uri="{FF2B5EF4-FFF2-40B4-BE49-F238E27FC236}">
                <a16:creationId xmlns:a16="http://schemas.microsoft.com/office/drawing/2014/main" id="{B8099E95-6992-4588-8F0A-5AC73914B86A}"/>
              </a:ext>
            </a:extLst>
          </p:cNvPr>
          <p:cNvSpPr txBox="1"/>
          <p:nvPr/>
        </p:nvSpPr>
        <p:spPr>
          <a:xfrm>
            <a:off x="4121727" y="6051978"/>
            <a:ext cx="4863832" cy="446276"/>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3. Pravci sefardske emigracije nakon progona iz Španjolske i Portugala</a:t>
            </a:r>
          </a:p>
          <a:p>
            <a:r>
              <a:rPr lang="hr-HR" sz="1000" dirty="0">
                <a:latin typeface="Times New Roman" panose="02020603050405020304" pitchFamily="18" charset="0"/>
                <a:cs typeface="Times New Roman" panose="02020603050405020304" pitchFamily="18" charset="0"/>
              </a:rPr>
              <a:t>Izvor: </a:t>
            </a:r>
            <a:r>
              <a:rPr lang="hr-HR" sz="1000" i="1" dirty="0">
                <a:latin typeface="Times New Roman" panose="02020603050405020304" pitchFamily="18" charset="0"/>
                <a:cs typeface="Times New Roman" panose="02020603050405020304" pitchFamily="18" charset="0"/>
              </a:rPr>
              <a:t>Encyclopedia </a:t>
            </a:r>
            <a:r>
              <a:rPr lang="hr-HR" sz="1000" i="1" dirty="0" err="1">
                <a:latin typeface="Times New Roman" panose="02020603050405020304" pitchFamily="18" charset="0"/>
                <a:cs typeface="Times New Roman" panose="02020603050405020304" pitchFamily="18" charset="0"/>
              </a:rPr>
              <a:t>Judaica</a:t>
            </a:r>
            <a:endParaRPr lang="hr-HR" sz="1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36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0B1EF160-B71B-45FA-8E64-29E91ADA0B27}"/>
              </a:ext>
            </a:extLst>
          </p:cNvPr>
          <p:cNvSpPr>
            <a:spLocks noGrp="1"/>
          </p:cNvSpPr>
          <p:nvPr>
            <p:ph type="title"/>
          </p:nvPr>
        </p:nvSpPr>
        <p:spPr>
          <a:xfrm>
            <a:off x="2601576" y="850626"/>
            <a:ext cx="2256751" cy="1135737"/>
          </a:xfrm>
        </p:spPr>
        <p:txBody>
          <a:bodyPr>
            <a:normAutofit/>
          </a:bodyPr>
          <a:lstStyle/>
          <a:p>
            <a:r>
              <a:rPr lang="hr-HR" sz="3600" b="1" dirty="0">
                <a:latin typeface="Times New Roman" panose="02020603050405020304" pitchFamily="18" charset="0"/>
                <a:cs typeface="Times New Roman" panose="02020603050405020304" pitchFamily="18" charset="0"/>
              </a:rPr>
              <a:t>Dalmacija</a:t>
            </a:r>
          </a:p>
        </p:txBody>
      </p:sp>
      <p:sp>
        <p:nvSpPr>
          <p:cNvPr id="3" name="Rezervirano mjesto sadržaja 2">
            <a:extLst>
              <a:ext uri="{FF2B5EF4-FFF2-40B4-BE49-F238E27FC236}">
                <a16:creationId xmlns:a16="http://schemas.microsoft.com/office/drawing/2014/main" id="{0577A230-5E96-4716-B900-265C0BF3F64C}"/>
              </a:ext>
            </a:extLst>
          </p:cNvPr>
          <p:cNvSpPr>
            <a:spLocks noGrp="1"/>
          </p:cNvSpPr>
          <p:nvPr>
            <p:ph idx="1"/>
          </p:nvPr>
        </p:nvSpPr>
        <p:spPr>
          <a:xfrm>
            <a:off x="1687175" y="2146573"/>
            <a:ext cx="8565188" cy="4393982"/>
          </a:xfrm>
        </p:spPr>
        <p:txBody>
          <a:bodyPr>
            <a:normAutofit/>
          </a:bodyPr>
          <a:lstStyle/>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n</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ajduži kontinuitet zajednica: Split i Dubrovnik</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malobrojne zajednice, od 100 do 300 članova</a:t>
            </a:r>
          </a:p>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povremena prisutnost u</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ostalim dalmatinskim gradovima</a:t>
            </a:r>
          </a:p>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Split – položaj određuju zakoni Mletačke Republike, od 1814. Habsburška Monarhija</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Dubrovnik – položaj određuju zakoni Dubrovačke Republike, od </a:t>
            </a:r>
            <a:r>
              <a:rPr lang="hr-HR" sz="1600" dirty="0">
                <a:latin typeface="Times New Roman" panose="02020603050405020304" pitchFamily="18" charset="0"/>
                <a:ea typeface="Calibri" panose="020F0502020204030204" pitchFamily="34" charset="0"/>
                <a:cs typeface="Times New Roman" panose="02020603050405020304" pitchFamily="18" charset="0"/>
              </a:rPr>
              <a:t>1814. Habsburška Monarhija</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z</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 vrijeme Drugog svjetskog rata obje židovske općine teško stradale</a:t>
            </a:r>
            <a:endParaRPr lang="hr-HR" sz="1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87967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90AA5920-8F88-4AFA-AFC4-A88CDA57D669}"/>
              </a:ext>
            </a:extLst>
          </p:cNvPr>
          <p:cNvSpPr>
            <a:spLocks noGrp="1"/>
          </p:cNvSpPr>
          <p:nvPr>
            <p:ph type="title"/>
          </p:nvPr>
        </p:nvSpPr>
        <p:spPr>
          <a:xfrm>
            <a:off x="1816486" y="434349"/>
            <a:ext cx="3457478" cy="1135737"/>
          </a:xfrm>
        </p:spPr>
        <p:txBody>
          <a:bodyPr>
            <a:normAutofit/>
          </a:bodyPr>
          <a:lstStyle/>
          <a:p>
            <a:r>
              <a:rPr lang="hr-HR" sz="3600" b="1" dirty="0">
                <a:latin typeface="Times New Roman" panose="02020603050405020304" pitchFamily="18" charset="0"/>
                <a:cs typeface="Times New Roman" panose="02020603050405020304" pitchFamily="18" charset="0"/>
              </a:rPr>
              <a:t>Dubrovnik</a:t>
            </a:r>
          </a:p>
        </p:txBody>
      </p:sp>
      <p:sp>
        <p:nvSpPr>
          <p:cNvPr id="3" name="Rezervirano mjesto sadržaja 2">
            <a:extLst>
              <a:ext uri="{FF2B5EF4-FFF2-40B4-BE49-F238E27FC236}">
                <a16:creationId xmlns:a16="http://schemas.microsoft.com/office/drawing/2014/main" id="{82658F43-766B-4B28-8459-578E430BDC07}"/>
              </a:ext>
            </a:extLst>
          </p:cNvPr>
          <p:cNvSpPr>
            <a:spLocks noGrp="1"/>
          </p:cNvSpPr>
          <p:nvPr>
            <p:ph idx="1"/>
          </p:nvPr>
        </p:nvSpPr>
        <p:spPr>
          <a:xfrm>
            <a:off x="589712" y="1570086"/>
            <a:ext cx="6043116" cy="4393982"/>
          </a:xfrm>
        </p:spPr>
        <p:txBody>
          <a:bodyPr>
            <a:normAutofit/>
          </a:bodyPr>
          <a:lstStyle/>
          <a:p>
            <a:pPr>
              <a:lnSpc>
                <a:spcPct val="150000"/>
              </a:lnSpc>
            </a:pPr>
            <a:r>
              <a:rPr lang="hr-HR" sz="1400" dirty="0">
                <a:latin typeface="Times New Roman" panose="02020603050405020304" pitchFamily="18" charset="0"/>
                <a:ea typeface="Tahoma" panose="020B0604030504040204" pitchFamily="34" charset="0"/>
                <a:cs typeface="Times New Roman" panose="02020603050405020304" pitchFamily="18" charset="0"/>
              </a:rPr>
              <a:t>p</a:t>
            </a:r>
            <a:r>
              <a:rPr lang="hr-HR" sz="1400" dirty="0">
                <a:effectLst/>
                <a:latin typeface="Times New Roman" panose="02020603050405020304" pitchFamily="18" charset="0"/>
                <a:ea typeface="Tahoma" panose="020B0604030504040204" pitchFamily="34" charset="0"/>
                <a:cs typeface="Times New Roman" panose="02020603050405020304" pitchFamily="18" charset="0"/>
              </a:rPr>
              <a:t>rvi Židov koji se spominje u Dubrovniku je liječnik (1326.)</a:t>
            </a:r>
          </a:p>
          <a:p>
            <a:pPr>
              <a:lnSpc>
                <a:spcPct val="150000"/>
              </a:lnSpc>
            </a:pPr>
            <a:r>
              <a:rPr lang="hr-HR" sz="1400" dirty="0">
                <a:latin typeface="Times New Roman" panose="02020603050405020304" pitchFamily="18" charset="0"/>
                <a:ea typeface="Tahoma" panose="020B0604030504040204" pitchFamily="34" charset="0"/>
                <a:cs typeface="Times New Roman" panose="02020603050405020304" pitchFamily="18" charset="0"/>
              </a:rPr>
              <a:t>p</a:t>
            </a:r>
            <a:r>
              <a:rPr lang="hr-HR" sz="1400" dirty="0">
                <a:effectLst/>
                <a:latin typeface="Times New Roman" panose="02020603050405020304" pitchFamily="18" charset="0"/>
                <a:ea typeface="Tahoma" panose="020B0604030504040204" pitchFamily="34" charset="0"/>
                <a:cs typeface="Times New Roman" panose="02020603050405020304" pitchFamily="18" charset="0"/>
              </a:rPr>
              <a:t>rvi Židov kao stanovnik Dubrovnika </a:t>
            </a:r>
            <a:r>
              <a:rPr lang="hr-HR" sz="1400" dirty="0">
                <a:latin typeface="Times New Roman" panose="02020603050405020304" pitchFamily="18" charset="0"/>
                <a:ea typeface="Tahoma" panose="020B0604030504040204" pitchFamily="34" charset="0"/>
                <a:cs typeface="Times New Roman" panose="02020603050405020304" pitchFamily="18" charset="0"/>
              </a:rPr>
              <a:t>– </a:t>
            </a:r>
            <a:r>
              <a:rPr lang="hr-HR" sz="1400" dirty="0">
                <a:effectLst/>
                <a:latin typeface="Times New Roman" panose="02020603050405020304" pitchFamily="18" charset="0"/>
                <a:ea typeface="Tahoma" panose="020B0604030504040204" pitchFamily="34" charset="0"/>
                <a:cs typeface="Times New Roman" panose="02020603050405020304" pitchFamily="18" charset="0"/>
              </a:rPr>
              <a:t>1421</a:t>
            </a:r>
            <a:r>
              <a:rPr lang="hr-HR" sz="1400" dirty="0">
                <a:latin typeface="Times New Roman" panose="02020603050405020304" pitchFamily="18" charset="0"/>
                <a:ea typeface="Tahoma" panose="020B0604030504040204" pitchFamily="34" charset="0"/>
                <a:cs typeface="Times New Roman" panose="02020603050405020304" pitchFamily="18" charset="0"/>
              </a:rPr>
              <a:t>.</a:t>
            </a:r>
            <a:endParaRPr lang="hr-HR" sz="1400" dirty="0">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hr-HR" sz="1400" dirty="0">
                <a:latin typeface="Times New Roman" panose="02020603050405020304" pitchFamily="18" charset="0"/>
                <a:ea typeface="Tahoma" panose="020B0604030504040204" pitchFamily="34" charset="0"/>
                <a:cs typeface="Times New Roman" panose="02020603050405020304" pitchFamily="18" charset="0"/>
              </a:rPr>
              <a:t>povećanje broja s </a:t>
            </a:r>
            <a:r>
              <a:rPr lang="hr-HR" sz="1400" dirty="0">
                <a:effectLst/>
                <a:latin typeface="Times New Roman" panose="02020603050405020304" pitchFamily="18" charset="0"/>
                <a:ea typeface="Tahoma" panose="020B0604030504040204" pitchFamily="34" charset="0"/>
                <a:cs typeface="Times New Roman" panose="02020603050405020304" pitchFamily="18" charset="0"/>
              </a:rPr>
              <a:t>dolaskom izbjeglica s Iberskog poluotoka </a:t>
            </a:r>
            <a:r>
              <a:rPr lang="hr-HR" sz="1400" dirty="0">
                <a:effectLst/>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hr-HR" sz="1400" dirty="0">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a:t>
            </a:r>
            <a:r>
              <a:rPr lang="hr-HR" sz="1400" dirty="0">
                <a:effectLst/>
                <a:latin typeface="Times New Roman" panose="02020603050405020304" pitchFamily="18" charset="0"/>
                <a:ea typeface="Tahoma" panose="020B0604030504040204" pitchFamily="34" charset="0"/>
                <a:cs typeface="Times New Roman" panose="02020603050405020304" pitchFamily="18" charset="0"/>
              </a:rPr>
              <a:t>opušteno da se nasele unutar gradskih zidina </a:t>
            </a:r>
          </a:p>
          <a:p>
            <a:pPr>
              <a:lnSpc>
                <a:spcPct val="150000"/>
              </a:lnSpc>
            </a:pPr>
            <a:r>
              <a:rPr lang="hr-HR" sz="1400" dirty="0">
                <a:effectLst/>
                <a:latin typeface="Times New Roman" panose="02020603050405020304" pitchFamily="18" charset="0"/>
                <a:ea typeface="Tahoma" panose="020B0604030504040204" pitchFamily="34" charset="0"/>
                <a:cs typeface="Times New Roman" panose="02020603050405020304" pitchFamily="18" charset="0"/>
              </a:rPr>
              <a:t>Židovska općina u Dubrovniku osnovana 1538. godine (spominje se kao: </a:t>
            </a:r>
            <a:r>
              <a:rPr lang="hr-HR" sz="1400" i="1" dirty="0" err="1">
                <a:effectLst/>
                <a:latin typeface="Times New Roman" panose="02020603050405020304" pitchFamily="18" charset="0"/>
                <a:ea typeface="Tahoma" panose="020B0604030504040204" pitchFamily="34" charset="0"/>
                <a:cs typeface="Times New Roman" panose="02020603050405020304" pitchFamily="18" charset="0"/>
              </a:rPr>
              <a:t>Universitas</a:t>
            </a:r>
            <a:r>
              <a:rPr lang="hr-HR" sz="1400" i="1" dirty="0">
                <a:effectLst/>
                <a:latin typeface="Times New Roman" panose="02020603050405020304" pitchFamily="18" charset="0"/>
                <a:ea typeface="Tahoma" panose="020B0604030504040204" pitchFamily="34" charset="0"/>
                <a:cs typeface="Times New Roman" panose="02020603050405020304" pitchFamily="18" charset="0"/>
              </a:rPr>
              <a:t> </a:t>
            </a:r>
            <a:r>
              <a:rPr lang="hr-HR" sz="1400" i="1" dirty="0" err="1">
                <a:effectLst/>
                <a:latin typeface="Times New Roman" panose="02020603050405020304" pitchFamily="18" charset="0"/>
                <a:ea typeface="Tahoma" panose="020B0604030504040204" pitchFamily="34" charset="0"/>
                <a:cs typeface="Times New Roman" panose="02020603050405020304" pitchFamily="18" charset="0"/>
              </a:rPr>
              <a:t>Haebreorum</a:t>
            </a:r>
            <a:r>
              <a:rPr lang="hr-HR" sz="1400" i="1" dirty="0">
                <a:effectLst/>
                <a:latin typeface="Times New Roman" panose="02020603050405020304" pitchFamily="18" charset="0"/>
                <a:ea typeface="Tahoma" panose="020B0604030504040204" pitchFamily="34" charset="0"/>
                <a:cs typeface="Times New Roman" panose="02020603050405020304" pitchFamily="18" charset="0"/>
              </a:rPr>
              <a:t>, </a:t>
            </a:r>
            <a:r>
              <a:rPr lang="hr-HR" sz="1400" i="1" dirty="0" err="1">
                <a:effectLst/>
                <a:latin typeface="Times New Roman" panose="02020603050405020304" pitchFamily="18" charset="0"/>
                <a:ea typeface="Tahoma" panose="020B0604030504040204" pitchFamily="34" charset="0"/>
                <a:cs typeface="Times New Roman" panose="02020603050405020304" pitchFamily="18" charset="0"/>
              </a:rPr>
              <a:t>Universita</a:t>
            </a:r>
            <a:r>
              <a:rPr lang="hr-HR" sz="1400" i="1" dirty="0">
                <a:effectLst/>
                <a:latin typeface="Times New Roman" panose="02020603050405020304" pitchFamily="18" charset="0"/>
                <a:ea typeface="Tahoma" panose="020B0604030504040204" pitchFamily="34" charset="0"/>
                <a:cs typeface="Times New Roman" panose="02020603050405020304" pitchFamily="18" charset="0"/>
              </a:rPr>
              <a:t> </a:t>
            </a:r>
            <a:r>
              <a:rPr lang="hr-HR" sz="1400" i="1" dirty="0" err="1">
                <a:effectLst/>
                <a:latin typeface="Times New Roman" panose="02020603050405020304" pitchFamily="18" charset="0"/>
                <a:ea typeface="Tahoma" panose="020B0604030504040204" pitchFamily="34" charset="0"/>
                <a:cs typeface="Times New Roman" panose="02020603050405020304" pitchFamily="18" charset="0"/>
              </a:rPr>
              <a:t>degli</a:t>
            </a:r>
            <a:r>
              <a:rPr lang="hr-HR" sz="1400" i="1" dirty="0">
                <a:effectLst/>
                <a:latin typeface="Times New Roman" panose="02020603050405020304" pitchFamily="18" charset="0"/>
                <a:ea typeface="Tahoma" panose="020B0604030504040204" pitchFamily="34" charset="0"/>
                <a:cs typeface="Times New Roman" panose="02020603050405020304" pitchFamily="18" charset="0"/>
              </a:rPr>
              <a:t> </a:t>
            </a:r>
            <a:r>
              <a:rPr lang="hr-HR" sz="1400" i="1" dirty="0" err="1">
                <a:effectLst/>
                <a:latin typeface="Times New Roman" panose="02020603050405020304" pitchFamily="18" charset="0"/>
                <a:ea typeface="Tahoma" panose="020B0604030504040204" pitchFamily="34" charset="0"/>
                <a:cs typeface="Times New Roman" panose="02020603050405020304" pitchFamily="18" charset="0"/>
              </a:rPr>
              <a:t>Ebrei</a:t>
            </a:r>
            <a:r>
              <a:rPr lang="hr-HR" sz="1400" i="1" dirty="0">
                <a:effectLst/>
                <a:latin typeface="Times New Roman" panose="02020603050405020304" pitchFamily="18" charset="0"/>
                <a:ea typeface="Tahoma" panose="020B0604030504040204" pitchFamily="34" charset="0"/>
                <a:cs typeface="Times New Roman" panose="02020603050405020304" pitchFamily="18" charset="0"/>
              </a:rPr>
              <a:t>, </a:t>
            </a:r>
            <a:r>
              <a:rPr lang="hr-HR" sz="1400" i="1" dirty="0" err="1">
                <a:effectLst/>
                <a:latin typeface="Times New Roman" panose="02020603050405020304" pitchFamily="18" charset="0"/>
                <a:ea typeface="Tahoma" panose="020B0604030504040204" pitchFamily="34" charset="0"/>
                <a:cs typeface="Times New Roman" panose="02020603050405020304" pitchFamily="18" charset="0"/>
              </a:rPr>
              <a:t>Scuola</a:t>
            </a:r>
            <a:r>
              <a:rPr lang="hr-HR" sz="1400" i="1" dirty="0">
                <a:effectLst/>
                <a:latin typeface="Times New Roman" panose="02020603050405020304" pitchFamily="18" charset="0"/>
                <a:ea typeface="Tahoma" panose="020B0604030504040204" pitchFamily="34" charset="0"/>
                <a:cs typeface="Times New Roman" panose="02020603050405020304" pitchFamily="18" charset="0"/>
              </a:rPr>
              <a:t> </a:t>
            </a:r>
            <a:r>
              <a:rPr lang="hr-HR" sz="1400" i="1" dirty="0" err="1">
                <a:effectLst/>
                <a:latin typeface="Times New Roman" panose="02020603050405020304" pitchFamily="18" charset="0"/>
                <a:ea typeface="Tahoma" panose="020B0604030504040204" pitchFamily="34" charset="0"/>
                <a:cs typeface="Times New Roman" panose="02020603050405020304" pitchFamily="18" charset="0"/>
              </a:rPr>
              <a:t>degli</a:t>
            </a:r>
            <a:r>
              <a:rPr lang="hr-HR" sz="1400" i="1" dirty="0">
                <a:effectLst/>
                <a:latin typeface="Times New Roman" panose="02020603050405020304" pitchFamily="18" charset="0"/>
                <a:ea typeface="Tahoma" panose="020B0604030504040204" pitchFamily="34" charset="0"/>
                <a:cs typeface="Times New Roman" panose="02020603050405020304" pitchFamily="18" charset="0"/>
              </a:rPr>
              <a:t> </a:t>
            </a:r>
            <a:r>
              <a:rPr lang="hr-HR" sz="1400" i="1" dirty="0" err="1">
                <a:effectLst/>
                <a:latin typeface="Times New Roman" panose="02020603050405020304" pitchFamily="18" charset="0"/>
                <a:ea typeface="Tahoma" panose="020B0604030504040204" pitchFamily="34" charset="0"/>
                <a:cs typeface="Times New Roman" panose="02020603050405020304" pitchFamily="18" charset="0"/>
              </a:rPr>
              <a:t>Ebrei</a:t>
            </a:r>
            <a:r>
              <a:rPr lang="hr-HR" sz="1400" dirty="0">
                <a:effectLst/>
                <a:latin typeface="Times New Roman" panose="02020603050405020304" pitchFamily="18" charset="0"/>
                <a:ea typeface="Tahoma" panose="020B0604030504040204" pitchFamily="34" charset="0"/>
                <a:cs typeface="Times New Roman" panose="02020603050405020304" pitchFamily="18" charset="0"/>
              </a:rPr>
              <a:t>)</a:t>
            </a:r>
          </a:p>
          <a:p>
            <a:pPr>
              <a:lnSpc>
                <a:spcPct val="150000"/>
              </a:lnSpc>
            </a:pPr>
            <a:r>
              <a:rPr lang="hr-HR" sz="1400" dirty="0">
                <a:latin typeface="Times New Roman" panose="02020603050405020304" pitchFamily="18" charset="0"/>
                <a:ea typeface="Tahoma" panose="020B0604030504040204" pitchFamily="34" charset="0"/>
                <a:cs typeface="Times New Roman" panose="02020603050405020304" pitchFamily="18" charset="0"/>
              </a:rPr>
              <a:t>g</a:t>
            </a:r>
            <a:r>
              <a:rPr lang="hr-HR" sz="1400" dirty="0">
                <a:effectLst/>
                <a:latin typeface="Times New Roman" panose="02020603050405020304" pitchFamily="18" charset="0"/>
                <a:ea typeface="Tahoma" panose="020B0604030504040204" pitchFamily="34" charset="0"/>
                <a:cs typeface="Times New Roman" panose="02020603050405020304" pitchFamily="18" charset="0"/>
              </a:rPr>
              <a:t>eto osnovan 1546. godine</a:t>
            </a:r>
          </a:p>
          <a:p>
            <a:pPr>
              <a:lnSpc>
                <a:spcPct val="150000"/>
              </a:lnSpc>
            </a:pPr>
            <a:r>
              <a:rPr lang="hr-HR" sz="1400" dirty="0">
                <a:latin typeface="Times New Roman" panose="02020603050405020304" pitchFamily="18" charset="0"/>
                <a:ea typeface="Tahoma" panose="020B0604030504040204" pitchFamily="34" charset="0"/>
                <a:cs typeface="Times New Roman" panose="02020603050405020304" pitchFamily="18" charset="0"/>
              </a:rPr>
              <a:t>staro židovsko groblje i</a:t>
            </a:r>
            <a:r>
              <a:rPr lang="hr-HR" sz="1400" dirty="0">
                <a:effectLst/>
                <a:latin typeface="Times New Roman" panose="02020603050405020304" pitchFamily="18" charset="0"/>
                <a:ea typeface="Tahoma" panose="020B0604030504040204" pitchFamily="34" charset="0"/>
                <a:cs typeface="Times New Roman" panose="02020603050405020304" pitchFamily="18" charset="0"/>
              </a:rPr>
              <a:t>znad sjevernih gradskih zidina</a:t>
            </a:r>
            <a:r>
              <a:rPr lang="hr-HR" sz="1400" dirty="0">
                <a:latin typeface="Times New Roman" panose="02020603050405020304" pitchFamily="18" charset="0"/>
                <a:ea typeface="Tahoma" panose="020B0604030504040204" pitchFamily="34" charset="0"/>
                <a:cs typeface="Times New Roman" panose="02020603050405020304" pitchFamily="18" charset="0"/>
              </a:rPr>
              <a:t>, novo groblje na </a:t>
            </a:r>
            <a:r>
              <a:rPr lang="hr-HR" sz="1400" dirty="0" err="1">
                <a:latin typeface="Times New Roman" panose="02020603050405020304" pitchFamily="18" charset="0"/>
                <a:ea typeface="Tahoma" panose="020B0604030504040204" pitchFamily="34" charset="0"/>
                <a:cs typeface="Times New Roman" panose="02020603050405020304" pitchFamily="18" charset="0"/>
              </a:rPr>
              <a:t>Boninovu</a:t>
            </a:r>
            <a:endParaRPr lang="hr-HR" sz="1400" dirty="0">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hr-HR" sz="1400" dirty="0">
                <a:effectLst/>
                <a:latin typeface="Times New Roman" panose="02020603050405020304" pitchFamily="18" charset="0"/>
                <a:ea typeface="Tahoma" panose="020B0604030504040204" pitchFamily="34" charset="0"/>
                <a:cs typeface="Times New Roman" panose="02020603050405020304" pitchFamily="18" charset="0"/>
              </a:rPr>
              <a:t>Za vrijeme Dugog svjetskog rata stradalo je 27 članova</a:t>
            </a:r>
          </a:p>
        </p:txBody>
      </p:sp>
      <p:sp>
        <p:nvSpPr>
          <p:cNvPr id="23" name="Isosceles Triangle 2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28" name="Isosceles Triangle 27">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Slika 5">
            <a:extLst>
              <a:ext uri="{FF2B5EF4-FFF2-40B4-BE49-F238E27FC236}">
                <a16:creationId xmlns:a16="http://schemas.microsoft.com/office/drawing/2014/main" id="{2EA3A299-4E06-48BF-85F2-E977B8629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564" y="409232"/>
            <a:ext cx="3972835" cy="3131965"/>
          </a:xfrm>
          <a:prstGeom prst="rect">
            <a:avLst/>
          </a:prstGeom>
        </p:spPr>
      </p:pic>
      <p:pic>
        <p:nvPicPr>
          <p:cNvPr id="8" name="Slika 7">
            <a:extLst>
              <a:ext uri="{FF2B5EF4-FFF2-40B4-BE49-F238E27FC236}">
                <a16:creationId xmlns:a16="http://schemas.microsoft.com/office/drawing/2014/main" id="{E35B4ECB-8712-434E-8CF5-5963C1191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812" y="3627872"/>
            <a:ext cx="2950907" cy="3061585"/>
          </a:xfrm>
          <a:prstGeom prst="rect">
            <a:avLst/>
          </a:prstGeom>
        </p:spPr>
      </p:pic>
      <p:sp>
        <p:nvSpPr>
          <p:cNvPr id="12" name="TekstniOkvir 11">
            <a:extLst>
              <a:ext uri="{FF2B5EF4-FFF2-40B4-BE49-F238E27FC236}">
                <a16:creationId xmlns:a16="http://schemas.microsoft.com/office/drawing/2014/main" id="{17D1A1E1-2364-02B9-75F3-02663E561B6F}"/>
              </a:ext>
            </a:extLst>
          </p:cNvPr>
          <p:cNvSpPr txBox="1"/>
          <p:nvPr/>
        </p:nvSpPr>
        <p:spPr>
          <a:xfrm>
            <a:off x="4675909" y="6136103"/>
            <a:ext cx="3332964" cy="430887"/>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4. i 5. Židovski geto u Dubrovniku</a:t>
            </a:r>
          </a:p>
          <a:p>
            <a:r>
              <a:rPr lang="hr-HR" sz="1000" dirty="0">
                <a:latin typeface="Times New Roman" panose="02020603050405020304" pitchFamily="18" charset="0"/>
                <a:cs typeface="Times New Roman" panose="02020603050405020304" pitchFamily="18" charset="0"/>
              </a:rPr>
              <a:t>Izvor: </a:t>
            </a:r>
            <a:r>
              <a:rPr lang="hr-HR" sz="1000" i="1" dirty="0" err="1">
                <a:latin typeface="Times New Roman" panose="02020603050405020304" pitchFamily="18" charset="0"/>
                <a:cs typeface="Times New Roman" panose="02020603050405020304" pitchFamily="18" charset="0"/>
              </a:rPr>
              <a:t>Miović</a:t>
            </a:r>
            <a:r>
              <a:rPr lang="hr-HR" sz="1000" i="1" dirty="0">
                <a:latin typeface="Times New Roman" panose="02020603050405020304" pitchFamily="18" charset="0"/>
                <a:cs typeface="Times New Roman" panose="02020603050405020304" pitchFamily="18" charset="0"/>
              </a:rPr>
              <a:t> (2005), Židovski geto u Dubrovačkoj Republici</a:t>
            </a:r>
          </a:p>
        </p:txBody>
      </p:sp>
    </p:spTree>
    <p:extLst>
      <p:ext uri="{BB962C8B-B14F-4D97-AF65-F5344CB8AC3E}">
        <p14:creationId xmlns:p14="http://schemas.microsoft.com/office/powerpoint/2010/main" val="1017818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FC4A6FA5-7111-473E-B87C-4584C6CFA769}"/>
              </a:ext>
            </a:extLst>
          </p:cNvPr>
          <p:cNvSpPr>
            <a:spLocks noGrp="1"/>
          </p:cNvSpPr>
          <p:nvPr>
            <p:ph type="title"/>
          </p:nvPr>
        </p:nvSpPr>
        <p:spPr>
          <a:xfrm>
            <a:off x="2906376" y="455581"/>
            <a:ext cx="2182860" cy="1135737"/>
          </a:xfrm>
        </p:spPr>
        <p:txBody>
          <a:bodyPr>
            <a:normAutofit/>
          </a:bodyPr>
          <a:lstStyle/>
          <a:p>
            <a:r>
              <a:rPr lang="hr-HR" sz="3600" b="1" dirty="0">
                <a:latin typeface="Times New Roman" panose="02020603050405020304" pitchFamily="18" charset="0"/>
                <a:cs typeface="Times New Roman" panose="02020603050405020304" pitchFamily="18" charset="0"/>
              </a:rPr>
              <a:t>Split</a:t>
            </a:r>
          </a:p>
        </p:txBody>
      </p:sp>
      <p:sp>
        <p:nvSpPr>
          <p:cNvPr id="3" name="Rezervirano mjesto sadržaja 2">
            <a:extLst>
              <a:ext uri="{FF2B5EF4-FFF2-40B4-BE49-F238E27FC236}">
                <a16:creationId xmlns:a16="http://schemas.microsoft.com/office/drawing/2014/main" id="{4380B5F4-EBC3-4933-9134-B3A22936EED7}"/>
              </a:ext>
            </a:extLst>
          </p:cNvPr>
          <p:cNvSpPr>
            <a:spLocks noGrp="1"/>
          </p:cNvSpPr>
          <p:nvPr>
            <p:ph idx="1"/>
          </p:nvPr>
        </p:nvSpPr>
        <p:spPr>
          <a:xfrm>
            <a:off x="988821" y="1559587"/>
            <a:ext cx="5821988" cy="4393982"/>
          </a:xfrm>
        </p:spPr>
        <p:txBody>
          <a:bodyPr anchor="t">
            <a:normAutofit/>
          </a:bodyPr>
          <a:lstStyle/>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t</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rag o postojanju još u 2. i 3. stoljeću</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židovska zajednica javlja se sredinom 14. stoljeća </a:t>
            </a:r>
          </a:p>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d</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anašnja sinagoga podignuta oko 1500. godine</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16. st. </a:t>
            </a:r>
            <a:r>
              <a:rPr lang="hr-HR" sz="1600" dirty="0">
                <a:latin typeface="Times New Roman" panose="02020603050405020304" pitchFamily="18" charset="0"/>
                <a:ea typeface="Calibri" panose="020F0502020204030204" pitchFamily="34" charset="0"/>
                <a:cs typeface="Times New Roman" panose="02020603050405020304" pitchFamily="18" charset="0"/>
              </a:rPr>
              <a:t>–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povećava se članstvo općine: </a:t>
            </a:r>
            <a:r>
              <a:rPr lang="hr-HR" sz="1600" dirty="0" err="1">
                <a:effectLst/>
                <a:latin typeface="Times New Roman" panose="02020603050405020304" pitchFamily="18" charset="0"/>
                <a:ea typeface="Calibri" panose="020F0502020204030204" pitchFamily="34" charset="0"/>
                <a:cs typeface="Times New Roman" panose="02020603050405020304" pitchFamily="18" charset="0"/>
              </a:rPr>
              <a:t>Poentini</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vs. </a:t>
            </a:r>
            <a:r>
              <a:rPr lang="hr-HR" sz="1600" dirty="0" err="1">
                <a:effectLst/>
                <a:latin typeface="Times New Roman" panose="02020603050405020304" pitchFamily="18" charset="0"/>
                <a:ea typeface="Calibri" panose="020F0502020204030204" pitchFamily="34" charset="0"/>
                <a:cs typeface="Times New Roman" panose="02020603050405020304" pitchFamily="18" charset="0"/>
              </a:rPr>
              <a:t>Levantini</a:t>
            </a:r>
            <a:endParaRPr lang="hr-H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n</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jihove slobode određivala mletačka vlast (židovski konzul)</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bavili se trgovinom i zanatima (štavljene kože, izrada prediva i tkanina, krojenje nošnji)</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poduzetnik </a:t>
            </a: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Daniel Rodriguez</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projekt izgradnje splitske luke s carinarnicom i lazaretom </a:t>
            </a:r>
            <a:r>
              <a:rPr lang="hr-HR" sz="1600" dirty="0">
                <a:latin typeface="Times New Roman" panose="02020603050405020304" pitchFamily="18" charset="0"/>
                <a:ea typeface="Tahoma" panose="020B0604030504040204" pitchFamily="34" charset="0"/>
                <a:cs typeface="Times New Roman" panose="02020603050405020304" pitchFamily="18" charset="0"/>
              </a:rPr>
              <a:t>–</a:t>
            </a:r>
            <a:r>
              <a:rPr lang="hr-HR" sz="1600" dirty="0">
                <a:latin typeface="Times New Roman" panose="02020603050405020304" pitchFamily="18" charset="0"/>
                <a:ea typeface="Calibri" panose="020F0502020204030204" pitchFamily="34" charset="0"/>
                <a:cs typeface="Times New Roman" panose="02020603050405020304" pitchFamily="18" charset="0"/>
              </a:rPr>
              <a:t>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dovršena 1592. godine</a:t>
            </a:r>
          </a:p>
          <a:p>
            <a:pPr marL="0" indent="0">
              <a:lnSpc>
                <a:spcPct val="150000"/>
              </a:lnSpc>
              <a:buNone/>
            </a:pPr>
            <a:endParaRPr lang="hr-HR" sz="1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Slika 4">
            <a:extLst>
              <a:ext uri="{FF2B5EF4-FFF2-40B4-BE49-F238E27FC236}">
                <a16:creationId xmlns:a16="http://schemas.microsoft.com/office/drawing/2014/main" id="{7A3A367C-3483-4EB3-836F-ED8A84747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6655" y="943142"/>
            <a:ext cx="3763981" cy="4801875"/>
          </a:xfrm>
          <a:prstGeom prst="rect">
            <a:avLst/>
          </a:prstGeom>
        </p:spPr>
      </p:pic>
      <p:sp>
        <p:nvSpPr>
          <p:cNvPr id="6" name="TekstniOkvir 5">
            <a:extLst>
              <a:ext uri="{FF2B5EF4-FFF2-40B4-BE49-F238E27FC236}">
                <a16:creationId xmlns:a16="http://schemas.microsoft.com/office/drawing/2014/main" id="{DE4A5FA9-7C7C-465D-BDDD-E9040C60B5AE}"/>
              </a:ext>
            </a:extLst>
          </p:cNvPr>
          <p:cNvSpPr txBox="1"/>
          <p:nvPr/>
        </p:nvSpPr>
        <p:spPr>
          <a:xfrm>
            <a:off x="7176655" y="5824803"/>
            <a:ext cx="2218877" cy="430887"/>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6. Splitski geto</a:t>
            </a:r>
          </a:p>
          <a:p>
            <a:r>
              <a:rPr lang="hr-HR" sz="1000" dirty="0">
                <a:latin typeface="Times New Roman" panose="02020603050405020304" pitchFamily="18" charset="0"/>
                <a:cs typeface="Times New Roman" panose="02020603050405020304" pitchFamily="18" charset="0"/>
              </a:rPr>
              <a:t>Izvor: </a:t>
            </a:r>
            <a:r>
              <a:rPr lang="hr-HR" sz="1000" i="1" dirty="0" err="1">
                <a:latin typeface="Times New Roman" panose="02020603050405020304" pitchFamily="18" charset="0"/>
                <a:cs typeface="Times New Roman" panose="02020603050405020304" pitchFamily="18" charset="0"/>
              </a:rPr>
              <a:t>Kečkemet</a:t>
            </a:r>
            <a:r>
              <a:rPr lang="hr-HR" sz="1000" i="1" dirty="0">
                <a:latin typeface="Times New Roman" panose="02020603050405020304" pitchFamily="18" charset="0"/>
                <a:cs typeface="Times New Roman" panose="02020603050405020304" pitchFamily="18" charset="0"/>
              </a:rPr>
              <a:t> (2010), Židovi u Splitu</a:t>
            </a:r>
          </a:p>
        </p:txBody>
      </p:sp>
    </p:spTree>
    <p:extLst>
      <p:ext uri="{BB962C8B-B14F-4D97-AF65-F5344CB8AC3E}">
        <p14:creationId xmlns:p14="http://schemas.microsoft.com/office/powerpoint/2010/main" val="3169073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zervirano mjesto sadržaja 2">
            <a:extLst>
              <a:ext uri="{FF2B5EF4-FFF2-40B4-BE49-F238E27FC236}">
                <a16:creationId xmlns:a16="http://schemas.microsoft.com/office/drawing/2014/main" id="{C3EB6AAF-4880-400E-A518-BF6DD4F15620}"/>
              </a:ext>
            </a:extLst>
          </p:cNvPr>
          <p:cNvSpPr>
            <a:spLocks noGrp="1"/>
          </p:cNvSpPr>
          <p:nvPr>
            <p:ph idx="1"/>
          </p:nvPr>
        </p:nvSpPr>
        <p:spPr>
          <a:xfrm>
            <a:off x="670705" y="543147"/>
            <a:ext cx="6328350" cy="5929745"/>
          </a:xfrm>
        </p:spPr>
        <p:txBody>
          <a:bodyPr anchor="ctr">
            <a:normAutofit lnSpcReduction="10000"/>
          </a:bodyPr>
          <a:lstStyle/>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1657. - Osmanlije opkolile Split - Židovi sudjelovali u izgradnji gradskih zidina i tvrđave Gripe</a:t>
            </a:r>
            <a:r>
              <a:rPr lang="hr-HR" sz="1600" dirty="0">
                <a:latin typeface="Times New Roman" panose="02020603050405020304" pitchFamily="18" charset="0"/>
                <a:ea typeface="Calibri" panose="020F0502020204030204" pitchFamily="34" charset="0"/>
                <a:cs typeface="Times New Roman" panose="02020603050405020304" pitchFamily="18" charset="0"/>
              </a:rPr>
              <a:t>;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istaknuli se u obrani sjeverozapadne kule Dioklecijanove palače – </a:t>
            </a:r>
            <a:r>
              <a:rPr lang="hr-HR" sz="1600" dirty="0" err="1">
                <a:effectLst/>
                <a:latin typeface="Times New Roman" panose="02020603050405020304" pitchFamily="18" charset="0"/>
                <a:ea typeface="Calibri" panose="020F0502020204030204" pitchFamily="34" charset="0"/>
                <a:cs typeface="Times New Roman" panose="02020603050405020304" pitchFamily="18" charset="0"/>
              </a:rPr>
              <a:t>Arnirove</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kule, koja se od tada naziva </a:t>
            </a:r>
            <a:r>
              <a:rPr lang="hr-HR" sz="1600" i="1" dirty="0">
                <a:effectLst/>
                <a:latin typeface="Times New Roman" panose="02020603050405020304" pitchFamily="18" charset="0"/>
                <a:ea typeface="Calibri" panose="020F0502020204030204" pitchFamily="34" charset="0"/>
                <a:cs typeface="Times New Roman" panose="02020603050405020304" pitchFamily="18" charset="0"/>
              </a:rPr>
              <a:t>Židovska kula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ili </a:t>
            </a:r>
            <a:r>
              <a:rPr lang="hr-HR" sz="1600" i="1" dirty="0">
                <a:effectLst/>
                <a:latin typeface="Times New Roman" panose="02020603050405020304" pitchFamily="18" charset="0"/>
                <a:ea typeface="Calibri" panose="020F0502020204030204" pitchFamily="34" charset="0"/>
                <a:cs typeface="Times New Roman" panose="02020603050405020304" pitchFamily="18" charset="0"/>
              </a:rPr>
              <a:t>Položaj Židova</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1778. – osnovan geto </a:t>
            </a:r>
            <a:r>
              <a:rPr lang="hr-HR" sz="1600" dirty="0">
                <a:latin typeface="Times New Roman" panose="02020603050405020304" pitchFamily="18" charset="0"/>
                <a:ea typeface="Calibri" panose="020F0502020204030204" pitchFamily="34" charset="0"/>
                <a:cs typeface="Times New Roman" panose="02020603050405020304" pitchFamily="18" charset="0"/>
              </a:rPr>
              <a:t>o</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pćina imala udruženja za socijalni i prosvjetni rad, liječniku pomoć, pomoć za starije i siromašne itd. </a:t>
            </a:r>
          </a:p>
          <a:p>
            <a:pPr>
              <a:lnSpc>
                <a:spcPct val="150000"/>
              </a:lnSpc>
            </a:pPr>
            <a:r>
              <a:rPr lang="hr-HR" sz="1600" b="1" dirty="0">
                <a:effectLst/>
                <a:latin typeface="Times New Roman" panose="02020603050405020304" pitchFamily="18" charset="0"/>
                <a:ea typeface="Calibri" panose="020F0502020204030204" pitchFamily="34" charset="0"/>
                <a:cs typeface="Times New Roman" panose="02020603050405020304" pitchFamily="18" charset="0"/>
              </a:rPr>
              <a:t>Vid Morpurgo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hr-HR" sz="1600" dirty="0">
                <a:latin typeface="Times New Roman" panose="02020603050405020304" pitchFamily="18" charset="0"/>
                <a:ea typeface="Calibri" panose="020F0502020204030204" pitchFamily="34" charset="0"/>
                <a:cs typeface="Times New Roman" panose="02020603050405020304" pitchFamily="18" charset="0"/>
              </a:rPr>
              <a:t>1838–1911</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jedan od začetnika narodnog pokreta u Dalmaciji i zastupnik Narodne stranke u Dalmatinskom saboru; poduzetnik</a:t>
            </a:r>
            <a:r>
              <a:rPr lang="hr-HR" sz="1600" dirty="0">
                <a:latin typeface="Times New Roman" panose="02020603050405020304" pitchFamily="18" charset="0"/>
                <a:ea typeface="Calibri" panose="020F0502020204030204" pitchFamily="34" charset="0"/>
                <a:cs typeface="Times New Roman" panose="02020603050405020304" pitchFamily="18" charset="0"/>
              </a:rPr>
              <a:t>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 osnivač prve pučke dalmatinske banke, vlasnik destilerije, pokretač novih industrijskih djelatnosti, vodeći splitski i dalmatinski knjižar i izdavač svoga vremena</a:t>
            </a:r>
            <a:r>
              <a:rPr lang="hr-HR" sz="1600" dirty="0">
                <a:latin typeface="Times New Roman" panose="02020603050405020304" pitchFamily="18" charset="0"/>
                <a:ea typeface="Calibri" panose="020F0502020204030204" pitchFamily="34" charset="0"/>
                <a:cs typeface="Times New Roman" panose="02020603050405020304" pitchFamily="18" charset="0"/>
              </a:rPr>
              <a:t>; p</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rvi uveo posudbenu biblioteku u dalmatinsko knjižarstvo</a:t>
            </a:r>
            <a:endParaRPr lang="hr-HR"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1940. godine Split ima 284 člana</a:t>
            </a:r>
            <a:r>
              <a:rPr lang="hr-HR" sz="1600" dirty="0">
                <a:latin typeface="Times New Roman" panose="02020603050405020304" pitchFamily="18" charset="0"/>
                <a:ea typeface="Calibri" panose="020F0502020204030204" pitchFamily="34" charset="0"/>
                <a:cs typeface="Times New Roman" panose="02020603050405020304" pitchFamily="18" charset="0"/>
              </a:rPr>
              <a:t> – r</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at preživjelo 150 članova</a:t>
            </a:r>
          </a:p>
          <a:p>
            <a:pPr>
              <a:lnSpc>
                <a:spcPct val="150000"/>
              </a:lnSpc>
            </a:pPr>
            <a:r>
              <a:rPr lang="hr-HR" sz="1600" dirty="0">
                <a:latin typeface="Times New Roman" panose="02020603050405020304" pitchFamily="18" charset="0"/>
                <a:ea typeface="Calibri" panose="020F0502020204030204" pitchFamily="34" charset="0"/>
                <a:cs typeface="Times New Roman" panose="02020603050405020304" pitchFamily="18" charset="0"/>
              </a:rPr>
              <a:t>1943. - n</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jemačke vlasti devastirale i opljačkale sinagogu </a:t>
            </a:r>
            <a:r>
              <a:rPr lang="hr-HR" sz="16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hr-HR" sz="1600" dirty="0">
                <a:effectLst/>
                <a:latin typeface="Times New Roman" panose="02020603050405020304" pitchFamily="18" charset="0"/>
                <a:ea typeface="Calibri" panose="020F0502020204030204" pitchFamily="34" charset="0"/>
                <a:cs typeface="Times New Roman" panose="02020603050405020304" pitchFamily="18" charset="0"/>
              </a:rPr>
              <a:t>spašeno nekoliko starih knjiga, matičnih knjiga</a:t>
            </a:r>
          </a:p>
          <a:p>
            <a:pPr>
              <a:lnSpc>
                <a:spcPct val="150000"/>
              </a:lnSpc>
            </a:pPr>
            <a:endParaRPr lang="hr-HR" sz="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Slika 3" descr="Slika na kojoj se prikazuje tekst, staro, crno, bijelo&#10;&#10;Opis je automatski generiran">
            <a:extLst>
              <a:ext uri="{FF2B5EF4-FFF2-40B4-BE49-F238E27FC236}">
                <a16:creationId xmlns:a16="http://schemas.microsoft.com/office/drawing/2014/main" id="{C21483FA-52FB-43B6-B09A-943B90180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885" y="715000"/>
            <a:ext cx="3265077" cy="4697697"/>
          </a:xfrm>
          <a:prstGeom prst="rect">
            <a:avLst/>
          </a:prstGeom>
        </p:spPr>
      </p:pic>
      <p:sp>
        <p:nvSpPr>
          <p:cNvPr id="5" name="TekstniOkvir 4">
            <a:extLst>
              <a:ext uri="{FF2B5EF4-FFF2-40B4-BE49-F238E27FC236}">
                <a16:creationId xmlns:a16="http://schemas.microsoft.com/office/drawing/2014/main" id="{E511C8B5-42ED-40F7-B396-62C04971BF3D}"/>
              </a:ext>
            </a:extLst>
          </p:cNvPr>
          <p:cNvSpPr txBox="1"/>
          <p:nvPr/>
        </p:nvSpPr>
        <p:spPr>
          <a:xfrm>
            <a:off x="7556885" y="5412697"/>
            <a:ext cx="2218877" cy="430887"/>
          </a:xfrm>
          <a:prstGeom prst="rect">
            <a:avLst/>
          </a:prstGeom>
          <a:noFill/>
        </p:spPr>
        <p:txBody>
          <a:bodyPr wrap="none" rtlCol="0">
            <a:spAutoFit/>
          </a:bodyPr>
          <a:lstStyle/>
          <a:p>
            <a:r>
              <a:rPr lang="hr-HR" sz="1200" dirty="0">
                <a:latin typeface="Times New Roman" panose="02020603050405020304" pitchFamily="18" charset="0"/>
                <a:cs typeface="Times New Roman" panose="02020603050405020304" pitchFamily="18" charset="0"/>
              </a:rPr>
              <a:t>Sl. 7. Knjižara </a:t>
            </a:r>
            <a:r>
              <a:rPr lang="hr-HR" sz="1200" dirty="0" err="1">
                <a:latin typeface="Times New Roman" panose="02020603050405020304" pitchFamily="18" charset="0"/>
                <a:cs typeface="Times New Roman" panose="02020603050405020304" pitchFamily="18" charset="0"/>
              </a:rPr>
              <a:t>Morpurgo</a:t>
            </a:r>
            <a:endParaRPr lang="hr-HR" sz="1200" dirty="0">
              <a:latin typeface="Times New Roman" panose="02020603050405020304" pitchFamily="18" charset="0"/>
              <a:cs typeface="Times New Roman" panose="02020603050405020304" pitchFamily="18" charset="0"/>
            </a:endParaRPr>
          </a:p>
          <a:p>
            <a:r>
              <a:rPr lang="hr-HR" sz="1000" dirty="0">
                <a:latin typeface="Times New Roman" panose="02020603050405020304" pitchFamily="18" charset="0"/>
                <a:cs typeface="Times New Roman" panose="02020603050405020304" pitchFamily="18" charset="0"/>
              </a:rPr>
              <a:t>Izvor: </a:t>
            </a:r>
            <a:r>
              <a:rPr lang="hr-HR" sz="1000" i="1" dirty="0" err="1">
                <a:latin typeface="Times New Roman" panose="02020603050405020304" pitchFamily="18" charset="0"/>
                <a:cs typeface="Times New Roman" panose="02020603050405020304" pitchFamily="18" charset="0"/>
              </a:rPr>
              <a:t>Kečkemet</a:t>
            </a:r>
            <a:r>
              <a:rPr lang="hr-HR" sz="1000" i="1" dirty="0">
                <a:latin typeface="Times New Roman" panose="02020603050405020304" pitchFamily="18" charset="0"/>
                <a:cs typeface="Times New Roman" panose="02020603050405020304" pitchFamily="18" charset="0"/>
              </a:rPr>
              <a:t> (2010), Židovi u Splitu</a:t>
            </a:r>
          </a:p>
        </p:txBody>
      </p:sp>
    </p:spTree>
    <p:extLst>
      <p:ext uri="{BB962C8B-B14F-4D97-AF65-F5344CB8AC3E}">
        <p14:creationId xmlns:p14="http://schemas.microsoft.com/office/powerpoint/2010/main" val="2550574110"/>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2262</TotalTime>
  <Words>2324</Words>
  <Application>Microsoft Macintosh PowerPoint</Application>
  <PresentationFormat>Widescreen</PresentationFormat>
  <Paragraphs>306</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Times New Roman</vt:lpstr>
      <vt:lpstr>Tema sustava Office</vt:lpstr>
      <vt:lpstr>Povijest židovskih zajednica u Hrvatskoj</vt:lpstr>
      <vt:lpstr>Sadržaj</vt:lpstr>
      <vt:lpstr>Antika</vt:lpstr>
      <vt:lpstr>Srednji vijek</vt:lpstr>
      <vt:lpstr>Pravci doseljavanja</vt:lpstr>
      <vt:lpstr>Dalmacija</vt:lpstr>
      <vt:lpstr>Dubrovnik</vt:lpstr>
      <vt:lpstr>Split</vt:lpstr>
      <vt:lpstr>PowerPoint Presentation</vt:lpstr>
      <vt:lpstr>Sjeverna Hrvatska</vt:lpstr>
      <vt:lpstr>PowerPoint Presentation</vt:lpstr>
      <vt:lpstr>PowerPoint Presentation</vt:lpstr>
      <vt:lpstr>Međuratno razdoblje</vt:lpstr>
      <vt:lpstr>Zagreb</vt:lpstr>
      <vt:lpstr>Drugi svjetski rat i nakon </vt:lpstr>
      <vt:lpstr>Židovske općine </vt:lpstr>
      <vt:lpstr>Sinagoge u Hrvatskoj</vt:lpstr>
      <vt:lpstr>Židovska groblja u Hrvatskoj</vt:lpstr>
      <vt:lpstr>Udruge i društva</vt:lpstr>
      <vt:lpstr>Hvala na pažnji!</vt:lpstr>
      <vt:lpstr>Pitanja?  KONTAKT:  afiket@ffzg.hr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Povijest židovskih zajednica u Hrvatskoj</dc:title>
  <dc:creator>Anita Fiket</dc:creator>
  <cp:lastModifiedBy>W el</cp:lastModifiedBy>
  <cp:revision>26</cp:revision>
  <dcterms:created xsi:type="dcterms:W3CDTF">2022-04-26T17:58:56Z</dcterms:created>
  <dcterms:modified xsi:type="dcterms:W3CDTF">2022-05-11T12:11:16Z</dcterms:modified>
</cp:coreProperties>
</file>